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msterdam Three" panose="020B0604020202020204" charset="0"/>
      <p:regular r:id="rId15"/>
    </p:embeddedFont>
    <p:embeddedFont>
      <p:font typeface="Amsterdam Three Italics" panose="020B0604020202020204" charset="0"/>
      <p:regular r:id="rId16"/>
    </p:embeddedFont>
    <p:embeddedFont>
      <p:font typeface="Bantayog" panose="020B0604020202020204" charset="0"/>
      <p:regular r:id="rId17"/>
    </p:embeddedFont>
    <p:embeddedFont>
      <p:font typeface="Bantayog Light" panose="020B0604020202020204" charset="0"/>
      <p:regular r:id="rId18"/>
    </p:embeddedFont>
    <p:embeddedFont>
      <p:font typeface="Intro" panose="02000000000000000000" charset="0"/>
      <p:regular r:id="rId19"/>
    </p:embeddedFont>
    <p:embeddedFont>
      <p:font typeface="Kumar One Outline" panose="020B0604020202020204" charset="0"/>
      <p:regular r:id="rId20"/>
    </p:embeddedFont>
    <p:embeddedFont>
      <p:font typeface="Poppins" panose="00000500000000000000" pitchFamily="2" charset="0"/>
      <p:regular r:id="rId21"/>
    </p:embeddedFont>
    <p:embeddedFont>
      <p:font typeface="Poppins Bold" panose="00000800000000000000" charset="0"/>
      <p:regular r:id="rId22"/>
    </p:embeddedFont>
    <p:embeddedFont>
      <p:font typeface="Poppins Medium" panose="00000600000000000000" pitchFamily="2" charset="0"/>
      <p:regular r:id="rId23"/>
    </p:embeddedFont>
    <p:embeddedFont>
      <p:font typeface="Times New Roman Bold" panose="02020803070505020304" pitchFamily="18"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4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0025"/>
            <a:ext cx="18288000" cy="2080260"/>
          </a:xfrm>
          <a:custGeom>
            <a:avLst/>
            <a:gdLst/>
            <a:ahLst/>
            <a:cxnLst/>
            <a:rect l="l" t="t" r="r" b="b"/>
            <a:pathLst>
              <a:path w="18288000" h="2080260">
                <a:moveTo>
                  <a:pt x="0" y="0"/>
                </a:moveTo>
                <a:lnTo>
                  <a:pt x="18288000" y="0"/>
                </a:lnTo>
                <a:lnTo>
                  <a:pt x="18288000" y="2080260"/>
                </a:lnTo>
                <a:lnTo>
                  <a:pt x="0" y="2080260"/>
                </a:lnTo>
                <a:lnTo>
                  <a:pt x="0" y="0"/>
                </a:lnTo>
                <a:close/>
              </a:path>
            </a:pathLst>
          </a:custGeom>
          <a:blipFill>
            <a:blip r:embed="rId2"/>
            <a:stretch>
              <a:fillRect/>
            </a:stretch>
          </a:blipFill>
        </p:spPr>
      </p:sp>
      <p:sp>
        <p:nvSpPr>
          <p:cNvPr id="3" name="TextBox 3"/>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2D2D2D"/>
                </a:solidFill>
                <a:latin typeface="Bantayog Light"/>
                <a:ea typeface="Bantayog Light"/>
                <a:cs typeface="Bantayog Light"/>
                <a:sym typeface="Bantayog Light"/>
              </a:rPr>
              <a:t>2</a:t>
            </a:r>
          </a:p>
        </p:txBody>
      </p:sp>
      <p:sp>
        <p:nvSpPr>
          <p:cNvPr id="4" name="TextBox 4"/>
          <p:cNvSpPr txBox="1"/>
          <p:nvPr/>
        </p:nvSpPr>
        <p:spPr>
          <a:xfrm>
            <a:off x="4646910" y="2795078"/>
            <a:ext cx="8994180" cy="2901808"/>
          </a:xfrm>
          <a:prstGeom prst="rect">
            <a:avLst/>
          </a:prstGeom>
        </p:spPr>
        <p:txBody>
          <a:bodyPr wrap="square" lIns="0" tIns="0" rIns="0" bIns="0" rtlCol="0" anchor="t">
            <a:spAutoFit/>
          </a:bodyPr>
          <a:lstStyle/>
          <a:p>
            <a:pPr algn="ctr">
              <a:lnSpc>
                <a:spcPts val="7309"/>
              </a:lnSpc>
            </a:pPr>
            <a:r>
              <a:rPr lang="en-US" sz="6194" b="1" dirty="0">
                <a:solidFill>
                  <a:srgbClr val="2D2D2D"/>
                </a:solidFill>
                <a:latin typeface="Times New Roman Bold"/>
                <a:ea typeface="Times New Roman Bold"/>
                <a:cs typeface="Times New Roman Bold"/>
                <a:sym typeface="Times New Roman Bold"/>
              </a:rPr>
              <a:t>Mini Project (KCA353)</a:t>
            </a:r>
          </a:p>
          <a:p>
            <a:pPr algn="ctr">
              <a:lnSpc>
                <a:spcPts val="7309"/>
              </a:lnSpc>
            </a:pPr>
            <a:r>
              <a:rPr lang="en-US" sz="6194" b="1" dirty="0">
                <a:solidFill>
                  <a:srgbClr val="2D2D2D"/>
                </a:solidFill>
                <a:latin typeface="Times New Roman Bold"/>
                <a:ea typeface="Times New Roman Bold"/>
                <a:cs typeface="Times New Roman Bold"/>
                <a:sym typeface="Times New Roman Bold"/>
              </a:rPr>
              <a:t> Odd Semester</a:t>
            </a:r>
          </a:p>
          <a:p>
            <a:pPr algn="ctr">
              <a:lnSpc>
                <a:spcPts val="7309"/>
              </a:lnSpc>
            </a:pPr>
            <a:r>
              <a:rPr lang="en-US" sz="6194" b="1" dirty="0">
                <a:solidFill>
                  <a:srgbClr val="2D2D2D"/>
                </a:solidFill>
                <a:latin typeface="Times New Roman Bold"/>
                <a:ea typeface="Times New Roman Bold"/>
                <a:cs typeface="Times New Roman Bold"/>
                <a:sym typeface="Times New Roman Bold"/>
              </a:rPr>
              <a:t> Session 2024-25</a:t>
            </a:r>
          </a:p>
        </p:txBody>
      </p:sp>
      <p:sp>
        <p:nvSpPr>
          <p:cNvPr id="5" name="TextBox 5"/>
          <p:cNvSpPr txBox="1"/>
          <p:nvPr/>
        </p:nvSpPr>
        <p:spPr>
          <a:xfrm>
            <a:off x="4646910" y="5758967"/>
            <a:ext cx="8994180" cy="2379410"/>
          </a:xfrm>
          <a:prstGeom prst="rect">
            <a:avLst/>
          </a:prstGeom>
        </p:spPr>
        <p:txBody>
          <a:bodyPr wrap="square" lIns="0" tIns="0" rIns="0" bIns="0" rtlCol="0" anchor="t">
            <a:spAutoFit/>
          </a:bodyPr>
          <a:lstStyle/>
          <a:p>
            <a:pPr algn="ctr">
              <a:lnSpc>
                <a:spcPts val="5246"/>
              </a:lnSpc>
            </a:pPr>
            <a:r>
              <a:rPr lang="en-US" sz="3747" b="1" dirty="0">
                <a:solidFill>
                  <a:srgbClr val="2D2D2D"/>
                </a:solidFill>
                <a:latin typeface="Times New Roman Bold"/>
                <a:ea typeface="Times New Roman Bold"/>
                <a:cs typeface="Times New Roman Bold"/>
                <a:sym typeface="Times New Roman Bold"/>
              </a:rPr>
              <a:t>AI Powered Travel Itinerary Generator</a:t>
            </a:r>
          </a:p>
          <a:p>
            <a:pPr algn="ctr">
              <a:lnSpc>
                <a:spcPts val="4406"/>
              </a:lnSpc>
            </a:pPr>
            <a:r>
              <a:rPr lang="en-US" sz="3147" dirty="0">
                <a:solidFill>
                  <a:srgbClr val="2D2D2D"/>
                </a:solidFill>
                <a:latin typeface="Times New Roman"/>
                <a:ea typeface="Times New Roman"/>
                <a:cs typeface="Times New Roman"/>
                <a:sym typeface="Times New Roman"/>
              </a:rPr>
              <a:t>Lakshay Goel (2300290140095)</a:t>
            </a:r>
          </a:p>
          <a:p>
            <a:pPr algn="ctr">
              <a:lnSpc>
                <a:spcPts val="4406"/>
              </a:lnSpc>
            </a:pPr>
            <a:r>
              <a:rPr lang="en-US" sz="3147" dirty="0" err="1">
                <a:solidFill>
                  <a:srgbClr val="2D2D2D"/>
                </a:solidFill>
                <a:latin typeface="Times New Roman"/>
                <a:ea typeface="Times New Roman"/>
                <a:cs typeface="Times New Roman"/>
                <a:sym typeface="Times New Roman"/>
              </a:rPr>
              <a:t>Chaitika</a:t>
            </a:r>
            <a:r>
              <a:rPr lang="en-US" sz="3147" dirty="0">
                <a:solidFill>
                  <a:srgbClr val="2D2D2D"/>
                </a:solidFill>
                <a:latin typeface="Times New Roman"/>
                <a:ea typeface="Times New Roman"/>
                <a:cs typeface="Times New Roman"/>
                <a:sym typeface="Times New Roman"/>
              </a:rPr>
              <a:t> Bhatnagar (2300290140049)</a:t>
            </a:r>
          </a:p>
          <a:p>
            <a:pPr algn="ctr">
              <a:lnSpc>
                <a:spcPts val="4406"/>
              </a:lnSpc>
              <a:spcBef>
                <a:spcPct val="0"/>
              </a:spcBef>
            </a:pPr>
            <a:r>
              <a:rPr lang="en-US" sz="3147" dirty="0">
                <a:solidFill>
                  <a:srgbClr val="2D2D2D"/>
                </a:solidFill>
                <a:latin typeface="Times New Roman"/>
                <a:ea typeface="Times New Roman"/>
                <a:cs typeface="Times New Roman"/>
                <a:sym typeface="Times New Roman"/>
              </a:rPr>
              <a:t>Dhruv Sharma (2300290140054)</a:t>
            </a:r>
          </a:p>
        </p:txBody>
      </p:sp>
      <p:sp>
        <p:nvSpPr>
          <p:cNvPr id="6" name="TextBox 6"/>
          <p:cNvSpPr txBox="1"/>
          <p:nvPr/>
        </p:nvSpPr>
        <p:spPr>
          <a:xfrm>
            <a:off x="13079864" y="8200458"/>
            <a:ext cx="4297774" cy="1649168"/>
          </a:xfrm>
          <a:prstGeom prst="rect">
            <a:avLst/>
          </a:prstGeom>
        </p:spPr>
        <p:txBody>
          <a:bodyPr lIns="0" tIns="0" rIns="0" bIns="0" rtlCol="0" anchor="t">
            <a:spAutoFit/>
          </a:bodyPr>
          <a:lstStyle/>
          <a:p>
            <a:pPr algn="l">
              <a:lnSpc>
                <a:spcPts val="3948"/>
              </a:lnSpc>
              <a:spcBef>
                <a:spcPct val="0"/>
              </a:spcBef>
            </a:pPr>
            <a:r>
              <a:rPr lang="en-US" sz="2820" b="1" dirty="0">
                <a:solidFill>
                  <a:srgbClr val="2D2D2D"/>
                </a:solidFill>
                <a:latin typeface="Times New Roman Bold"/>
                <a:ea typeface="Times New Roman Bold"/>
                <a:cs typeface="Times New Roman Bold"/>
                <a:sym typeface="Times New Roman Bold"/>
              </a:rPr>
              <a:t>Project Supervisor:</a:t>
            </a:r>
          </a:p>
          <a:p>
            <a:pPr algn="l">
              <a:lnSpc>
                <a:spcPts val="3948"/>
              </a:lnSpc>
              <a:spcBef>
                <a:spcPct val="0"/>
              </a:spcBef>
            </a:pPr>
            <a:r>
              <a:rPr lang="en-US" sz="2820" dirty="0">
                <a:solidFill>
                  <a:srgbClr val="FF3131"/>
                </a:solidFill>
                <a:latin typeface="Times New Roman"/>
                <a:ea typeface="Times New Roman"/>
                <a:cs typeface="Times New Roman"/>
                <a:sym typeface="Times New Roman"/>
              </a:rPr>
              <a:t>Mr. Prashant Agrawal</a:t>
            </a:r>
          </a:p>
          <a:p>
            <a:pPr algn="l">
              <a:lnSpc>
                <a:spcPts val="3948"/>
              </a:lnSpc>
              <a:spcBef>
                <a:spcPct val="0"/>
              </a:spcBef>
            </a:pPr>
            <a:r>
              <a:rPr lang="en-US" sz="2820" dirty="0">
                <a:solidFill>
                  <a:srgbClr val="FF3131"/>
                </a:solidFill>
                <a:latin typeface="Times New Roman"/>
                <a:ea typeface="Times New Roman"/>
                <a:cs typeface="Times New Roman"/>
                <a:sym typeface="Times New Roman"/>
              </a:rPr>
              <a:t>Associate Professor </a:t>
            </a:r>
          </a:p>
          <a:p>
            <a:pPr algn="l">
              <a:lnSpc>
                <a:spcPts val="700"/>
              </a:lnSpc>
              <a:spcBef>
                <a:spcPct val="0"/>
              </a:spcBef>
            </a:pPr>
            <a:endParaRPr lang="en-US" sz="2820" dirty="0">
              <a:solidFill>
                <a:srgbClr val="FF3131"/>
              </a:solidFill>
              <a:latin typeface="Times New Roman"/>
              <a:ea typeface="Times New Roman"/>
              <a:cs typeface="Times New Roman"/>
              <a:sym typeface="Times New Roman"/>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0" y="409680"/>
            <a:ext cx="4214488" cy="1356969"/>
            <a:chOff x="0" y="0"/>
            <a:chExt cx="1537457" cy="495026"/>
          </a:xfrm>
        </p:grpSpPr>
        <p:sp>
          <p:nvSpPr>
            <p:cNvPr id="3" name="Freeform 3"/>
            <p:cNvSpPr/>
            <p:nvPr/>
          </p:nvSpPr>
          <p:spPr>
            <a:xfrm>
              <a:off x="0" y="0"/>
              <a:ext cx="1537457" cy="495026"/>
            </a:xfrm>
            <a:custGeom>
              <a:avLst/>
              <a:gdLst/>
              <a:ahLst/>
              <a:cxnLst/>
              <a:rect l="l" t="t" r="r" b="b"/>
              <a:pathLst>
                <a:path w="1537457" h="495026">
                  <a:moveTo>
                    <a:pt x="0" y="0"/>
                  </a:moveTo>
                  <a:lnTo>
                    <a:pt x="1537457" y="0"/>
                  </a:lnTo>
                  <a:lnTo>
                    <a:pt x="1537457" y="495026"/>
                  </a:lnTo>
                  <a:lnTo>
                    <a:pt x="0" y="495026"/>
                  </a:lnTo>
                  <a:close/>
                </a:path>
              </a:pathLst>
            </a:custGeom>
            <a:solidFill>
              <a:srgbClr val="2D2D2D"/>
            </a:solidFill>
          </p:spPr>
        </p:sp>
      </p:grpSp>
      <p:graphicFrame>
        <p:nvGraphicFramePr>
          <p:cNvPr id="4" name="Table 4"/>
          <p:cNvGraphicFramePr>
            <a:graphicFrameLocks noGrp="1"/>
          </p:cNvGraphicFramePr>
          <p:nvPr/>
        </p:nvGraphicFramePr>
        <p:xfrm>
          <a:off x="1028700" y="2305050"/>
          <a:ext cx="16221074" cy="6953249"/>
        </p:xfrm>
        <a:graphic>
          <a:graphicData uri="http://schemas.openxmlformats.org/drawingml/2006/table">
            <a:tbl>
              <a:tblPr/>
              <a:tblGrid>
                <a:gridCol w="2427125">
                  <a:extLst>
                    <a:ext uri="{9D8B030D-6E8A-4147-A177-3AD203B41FA5}">
                      <a16:colId xmlns:a16="http://schemas.microsoft.com/office/drawing/2014/main" val="20000"/>
                    </a:ext>
                  </a:extLst>
                </a:gridCol>
                <a:gridCol w="3480508">
                  <a:extLst>
                    <a:ext uri="{9D8B030D-6E8A-4147-A177-3AD203B41FA5}">
                      <a16:colId xmlns:a16="http://schemas.microsoft.com/office/drawing/2014/main" val="20001"/>
                    </a:ext>
                  </a:extLst>
                </a:gridCol>
                <a:gridCol w="10313441">
                  <a:extLst>
                    <a:ext uri="{9D8B030D-6E8A-4147-A177-3AD203B41FA5}">
                      <a16:colId xmlns:a16="http://schemas.microsoft.com/office/drawing/2014/main" val="20002"/>
                    </a:ext>
                  </a:extLst>
                </a:gridCol>
              </a:tblGrid>
              <a:tr h="782121">
                <a:tc>
                  <a:txBody>
                    <a:bodyPr/>
                    <a:lstStyle/>
                    <a:p>
                      <a:pPr algn="ctr">
                        <a:lnSpc>
                          <a:spcPts val="2239"/>
                        </a:lnSpc>
                        <a:defRPr/>
                      </a:pPr>
                      <a:r>
                        <a:rPr lang="en-US" sz="1599" b="1">
                          <a:solidFill>
                            <a:srgbClr val="2D2D2D"/>
                          </a:solidFill>
                          <a:latin typeface="Poppins Medium"/>
                          <a:ea typeface="Poppins Medium"/>
                          <a:cs typeface="Poppins Medium"/>
                          <a:sym typeface="Poppins Medium"/>
                        </a:rPr>
                        <a:t>Time</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b="1">
                          <a:solidFill>
                            <a:srgbClr val="2D2D2D"/>
                          </a:solidFill>
                          <a:latin typeface="Poppins Medium"/>
                          <a:ea typeface="Poppins Medium"/>
                          <a:cs typeface="Poppins Medium"/>
                          <a:sym typeface="Poppins Medium"/>
                        </a:rPr>
                        <a:t>Location</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b="1">
                          <a:solidFill>
                            <a:srgbClr val="2D2D2D"/>
                          </a:solidFill>
                          <a:latin typeface="Poppins Medium"/>
                          <a:ea typeface="Poppins Medium"/>
                          <a:cs typeface="Poppins Medium"/>
                          <a:sym typeface="Poppins Medium"/>
                        </a:rPr>
                        <a:t>Description</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0"/>
                  </a:ext>
                </a:extLst>
              </a:tr>
              <a:tr h="1611933">
                <a:tc>
                  <a:txBody>
                    <a:bodyPr/>
                    <a:lstStyle/>
                    <a:p>
                      <a:pPr algn="ctr">
                        <a:lnSpc>
                          <a:spcPts val="2239"/>
                        </a:lnSpc>
                        <a:defRPr/>
                      </a:pPr>
                      <a:r>
                        <a:rPr lang="en-US" sz="1599">
                          <a:solidFill>
                            <a:srgbClr val="2D2D2D"/>
                          </a:solidFill>
                          <a:latin typeface="Poppins"/>
                          <a:ea typeface="Poppins"/>
                          <a:cs typeface="Poppins"/>
                          <a:sym typeface="Poppins"/>
                        </a:rPr>
                        <a:t>10:00-12:00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Gyeongbokgung Palace</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Hours: 9am-5pm, closed on Tuesdays</a:t>
                      </a:r>
                      <a:endParaRPr lang="en-US" sz="1100"/>
                    </a:p>
                    <a:p>
                      <a:pPr algn="l">
                        <a:lnSpc>
                          <a:spcPts val="2239"/>
                        </a:lnSpc>
                      </a:pPr>
                      <a:r>
                        <a:rPr lang="en-US" sz="1599">
                          <a:solidFill>
                            <a:srgbClr val="2D2D2D"/>
                          </a:solidFill>
                          <a:latin typeface="Poppins"/>
                          <a:ea typeface="Poppins"/>
                          <a:cs typeface="Poppins"/>
                          <a:sym typeface="Poppins"/>
                        </a:rPr>
                        <a:t>Cost: 3,000won/$2.7</a:t>
                      </a:r>
                    </a:p>
                    <a:p>
                      <a:pPr algn="l">
                        <a:lnSpc>
                          <a:spcPts val="2239"/>
                        </a:lnSpc>
                      </a:pPr>
                      <a:r>
                        <a:rPr lang="en-US" sz="1599">
                          <a:solidFill>
                            <a:srgbClr val="2D2D2D"/>
                          </a:solidFill>
                          <a:latin typeface="Poppins"/>
                          <a:ea typeface="Poppins"/>
                          <a:cs typeface="Poppins"/>
                          <a:sym typeface="Poppins"/>
                        </a:rPr>
                        <a:t>Location: Sajik-ro</a:t>
                      </a:r>
                    </a:p>
                    <a:p>
                      <a:pPr algn="l">
                        <a:lnSpc>
                          <a:spcPts val="2239"/>
                        </a:lnSpc>
                      </a:pPr>
                      <a:r>
                        <a:rPr lang="en-US" sz="1599">
                          <a:solidFill>
                            <a:srgbClr val="2D2D2D"/>
                          </a:solidFill>
                          <a:latin typeface="Poppins"/>
                          <a:ea typeface="Poppins"/>
                          <a:cs typeface="Poppins"/>
                          <a:sym typeface="Poppins"/>
                        </a:rPr>
                        <a:t>Subway Station: Gyeongbokgung (Orange Subway Line 3)</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1"/>
                  </a:ext>
                </a:extLst>
              </a:tr>
              <a:tr h="1611933">
                <a:tc>
                  <a:txBody>
                    <a:bodyPr/>
                    <a:lstStyle/>
                    <a:p>
                      <a:pPr algn="ctr">
                        <a:lnSpc>
                          <a:spcPts val="2239"/>
                        </a:lnSpc>
                        <a:defRPr/>
                      </a:pPr>
                      <a:r>
                        <a:rPr lang="en-US" sz="1599">
                          <a:solidFill>
                            <a:srgbClr val="2D2D2D"/>
                          </a:solidFill>
                          <a:latin typeface="Poppins"/>
                          <a:ea typeface="Poppins"/>
                          <a:cs typeface="Poppins"/>
                          <a:sym typeface="Poppins"/>
                        </a:rPr>
                        <a:t>13:30-14:30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Bukchon Hanok Village</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Hours: You can visit anytime of day but be extra respectful after dark.</a:t>
                      </a:r>
                      <a:endParaRPr lang="en-US" sz="1100"/>
                    </a:p>
                    <a:p>
                      <a:pPr algn="l">
                        <a:lnSpc>
                          <a:spcPts val="2239"/>
                        </a:lnSpc>
                      </a:pPr>
                      <a:r>
                        <a:rPr lang="en-US" sz="1599">
                          <a:solidFill>
                            <a:srgbClr val="2D2D2D"/>
                          </a:solidFill>
                          <a:latin typeface="Poppins"/>
                          <a:ea typeface="Poppins"/>
                          <a:cs typeface="Poppins"/>
                          <a:sym typeface="Poppins"/>
                        </a:rPr>
                        <a:t>Cost: Free.</a:t>
                      </a:r>
                    </a:p>
                    <a:p>
                      <a:pPr algn="l">
                        <a:lnSpc>
                          <a:spcPts val="2239"/>
                        </a:lnSpc>
                      </a:pPr>
                      <a:r>
                        <a:rPr lang="en-US" sz="1599">
                          <a:solidFill>
                            <a:srgbClr val="2D2D2D"/>
                          </a:solidFill>
                          <a:latin typeface="Poppins"/>
                          <a:ea typeface="Poppins"/>
                          <a:cs typeface="Poppins"/>
                          <a:sym typeface="Poppins"/>
                        </a:rPr>
                        <a:t>Location: Bukchon-ro</a:t>
                      </a:r>
                    </a:p>
                    <a:p>
                      <a:pPr algn="l">
                        <a:lnSpc>
                          <a:spcPts val="2239"/>
                        </a:lnSpc>
                      </a:pPr>
                      <a:r>
                        <a:rPr lang="en-US" sz="1599">
                          <a:solidFill>
                            <a:srgbClr val="2D2D2D"/>
                          </a:solidFill>
                          <a:latin typeface="Poppins"/>
                          <a:ea typeface="Poppins"/>
                          <a:cs typeface="Poppins"/>
                          <a:sym typeface="Poppins"/>
                        </a:rPr>
                        <a:t>Metro stop: Gyeongbokgung or Anguk (Orange subway Line 3)</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2"/>
                  </a:ext>
                </a:extLst>
              </a:tr>
              <a:tr h="1335329">
                <a:tc>
                  <a:txBody>
                    <a:bodyPr/>
                    <a:lstStyle/>
                    <a:p>
                      <a:pPr algn="ctr">
                        <a:lnSpc>
                          <a:spcPts val="2239"/>
                        </a:lnSpc>
                        <a:defRPr/>
                      </a:pPr>
                      <a:r>
                        <a:rPr lang="en-US" sz="1599">
                          <a:solidFill>
                            <a:srgbClr val="2D2D2D"/>
                          </a:solidFill>
                          <a:latin typeface="Poppins"/>
                          <a:ea typeface="Poppins"/>
                          <a:cs typeface="Poppins"/>
                          <a:sym typeface="Poppins"/>
                        </a:rPr>
                        <a:t>14:30-16:00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Insadong</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Here you’ll find art galleries, art stores, and plenty of adorable tea shops to stop by in.</a:t>
                      </a:r>
                      <a:endParaRPr lang="en-US" sz="1100"/>
                    </a:p>
                    <a:p>
                      <a:pPr algn="l">
                        <a:lnSpc>
                          <a:spcPts val="2239"/>
                        </a:lnSpc>
                      </a:pPr>
                      <a:r>
                        <a:rPr lang="en-US" sz="1599">
                          <a:solidFill>
                            <a:srgbClr val="2D2D2D"/>
                          </a:solidFill>
                          <a:latin typeface="Poppins"/>
                          <a:ea typeface="Poppins"/>
                          <a:cs typeface="Poppins"/>
                          <a:sym typeface="Poppins"/>
                        </a:rPr>
                        <a:t>Location: Insadong-gil</a:t>
                      </a:r>
                    </a:p>
                    <a:p>
                      <a:pPr algn="l">
                        <a:lnSpc>
                          <a:spcPts val="2239"/>
                        </a:lnSpc>
                      </a:pPr>
                      <a:r>
                        <a:rPr lang="en-US" sz="1599">
                          <a:solidFill>
                            <a:srgbClr val="2D2D2D"/>
                          </a:solidFill>
                          <a:latin typeface="Poppins"/>
                          <a:ea typeface="Poppins"/>
                          <a:cs typeface="Poppins"/>
                          <a:sym typeface="Poppins"/>
                        </a:rPr>
                        <a:t>Metro: Anguk (Orange Line 3)</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3"/>
                  </a:ext>
                </a:extLst>
              </a:tr>
              <a:tr h="1611933">
                <a:tc>
                  <a:txBody>
                    <a:bodyPr/>
                    <a:lstStyle/>
                    <a:p>
                      <a:pPr algn="ctr">
                        <a:lnSpc>
                          <a:spcPts val="2239"/>
                        </a:lnSpc>
                        <a:defRPr/>
                      </a:pPr>
                      <a:r>
                        <a:rPr lang="en-US" sz="1599">
                          <a:solidFill>
                            <a:srgbClr val="2D2D2D"/>
                          </a:solidFill>
                          <a:latin typeface="Poppins"/>
                          <a:ea typeface="Poppins"/>
                          <a:cs typeface="Poppins"/>
                          <a:sym typeface="Poppins"/>
                        </a:rPr>
                        <a:t>16:00-17:00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Jogyesa Temple</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Hours: 5am-9pm.</a:t>
                      </a:r>
                      <a:endParaRPr lang="en-US" sz="1100"/>
                    </a:p>
                    <a:p>
                      <a:pPr algn="l">
                        <a:lnSpc>
                          <a:spcPts val="2239"/>
                        </a:lnSpc>
                      </a:pPr>
                      <a:r>
                        <a:rPr lang="en-US" sz="1599">
                          <a:solidFill>
                            <a:srgbClr val="2D2D2D"/>
                          </a:solidFill>
                          <a:latin typeface="Poppins"/>
                          <a:ea typeface="Poppins"/>
                          <a:cs typeface="Poppins"/>
                          <a:sym typeface="Poppins"/>
                        </a:rPr>
                        <a:t>Cost: Free.</a:t>
                      </a:r>
                    </a:p>
                    <a:p>
                      <a:pPr algn="l">
                        <a:lnSpc>
                          <a:spcPts val="2239"/>
                        </a:lnSpc>
                      </a:pPr>
                      <a:r>
                        <a:rPr lang="en-US" sz="1599">
                          <a:solidFill>
                            <a:srgbClr val="2D2D2D"/>
                          </a:solidFill>
                          <a:latin typeface="Poppins"/>
                          <a:ea typeface="Poppins"/>
                          <a:cs typeface="Poppins"/>
                          <a:sym typeface="Poppins"/>
                        </a:rPr>
                        <a:t>Location: 55 Ujeongguk-ro.</a:t>
                      </a:r>
                    </a:p>
                    <a:p>
                      <a:pPr algn="l">
                        <a:lnSpc>
                          <a:spcPts val="2239"/>
                        </a:lnSpc>
                      </a:pPr>
                      <a:r>
                        <a:rPr lang="en-US" sz="1599">
                          <a:solidFill>
                            <a:srgbClr val="2D2D2D"/>
                          </a:solidFill>
                          <a:latin typeface="Poppins"/>
                          <a:ea typeface="Poppins"/>
                          <a:cs typeface="Poppins"/>
                          <a:sym typeface="Poppins"/>
                        </a:rPr>
                        <a:t>Metro: Anguk (Orange Line 3) or Jonggak (Purple Line 1).</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1028700" y="589598"/>
            <a:ext cx="2724274" cy="556895"/>
          </a:xfrm>
          <a:prstGeom prst="rect">
            <a:avLst/>
          </a:prstGeom>
        </p:spPr>
        <p:txBody>
          <a:bodyPr lIns="0" tIns="0" rIns="0" bIns="0" rtlCol="0" anchor="t">
            <a:spAutoFit/>
          </a:bodyPr>
          <a:lstStyle/>
          <a:p>
            <a:pPr algn="l">
              <a:lnSpc>
                <a:spcPts val="4480"/>
              </a:lnSpc>
            </a:pPr>
            <a:r>
              <a:rPr lang="en-US" sz="3200">
                <a:solidFill>
                  <a:srgbClr val="F9F5F0"/>
                </a:solidFill>
                <a:latin typeface="Bantayog"/>
                <a:ea typeface="Bantayog"/>
                <a:cs typeface="Bantayog"/>
                <a:sym typeface="Bantayog"/>
              </a:rPr>
              <a:t>3D2N - Seoul</a:t>
            </a:r>
          </a:p>
        </p:txBody>
      </p:sp>
      <p:sp>
        <p:nvSpPr>
          <p:cNvPr id="6" name="TextBox 6"/>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2D2D2D"/>
                </a:solidFill>
                <a:latin typeface="Bantayog Light"/>
                <a:ea typeface="Bantayog Light"/>
                <a:cs typeface="Bantayog Light"/>
                <a:sym typeface="Bantayog Light"/>
              </a:rPr>
              <a:t>5</a:t>
            </a:r>
          </a:p>
        </p:txBody>
      </p:sp>
      <p:sp>
        <p:nvSpPr>
          <p:cNvPr id="7" name="TextBox 7"/>
          <p:cNvSpPr txBox="1"/>
          <p:nvPr/>
        </p:nvSpPr>
        <p:spPr>
          <a:xfrm>
            <a:off x="1028700" y="1083244"/>
            <a:ext cx="3824439" cy="421640"/>
          </a:xfrm>
          <a:prstGeom prst="rect">
            <a:avLst/>
          </a:prstGeom>
        </p:spPr>
        <p:txBody>
          <a:bodyPr lIns="0" tIns="0" rIns="0" bIns="0" rtlCol="0" anchor="t">
            <a:spAutoFit/>
          </a:bodyPr>
          <a:lstStyle/>
          <a:p>
            <a:pPr algn="l">
              <a:lnSpc>
                <a:spcPts val="3359"/>
              </a:lnSpc>
            </a:pPr>
            <a:r>
              <a:rPr lang="en-US" sz="2400">
                <a:solidFill>
                  <a:srgbClr val="F9F5F0"/>
                </a:solidFill>
                <a:latin typeface="Bantayog Light"/>
                <a:ea typeface="Bantayog Light"/>
                <a:cs typeface="Bantayog Light"/>
                <a:sym typeface="Bantayog Light"/>
              </a:rPr>
              <a:t> Destination</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0" y="409680"/>
            <a:ext cx="4214488" cy="1356969"/>
            <a:chOff x="0" y="0"/>
            <a:chExt cx="1537457" cy="495026"/>
          </a:xfrm>
        </p:grpSpPr>
        <p:sp>
          <p:nvSpPr>
            <p:cNvPr id="3" name="Freeform 3"/>
            <p:cNvSpPr/>
            <p:nvPr/>
          </p:nvSpPr>
          <p:spPr>
            <a:xfrm>
              <a:off x="0" y="0"/>
              <a:ext cx="1537457" cy="495026"/>
            </a:xfrm>
            <a:custGeom>
              <a:avLst/>
              <a:gdLst/>
              <a:ahLst/>
              <a:cxnLst/>
              <a:rect l="l" t="t" r="r" b="b"/>
              <a:pathLst>
                <a:path w="1537457" h="495026">
                  <a:moveTo>
                    <a:pt x="0" y="0"/>
                  </a:moveTo>
                  <a:lnTo>
                    <a:pt x="1537457" y="0"/>
                  </a:lnTo>
                  <a:lnTo>
                    <a:pt x="1537457" y="495026"/>
                  </a:lnTo>
                  <a:lnTo>
                    <a:pt x="0" y="495026"/>
                  </a:lnTo>
                  <a:close/>
                </a:path>
              </a:pathLst>
            </a:custGeom>
            <a:solidFill>
              <a:srgbClr val="2D2D2D"/>
            </a:solidFill>
          </p:spPr>
        </p:sp>
      </p:grpSp>
      <p:sp>
        <p:nvSpPr>
          <p:cNvPr id="4" name="TextBox 4"/>
          <p:cNvSpPr txBox="1"/>
          <p:nvPr/>
        </p:nvSpPr>
        <p:spPr>
          <a:xfrm>
            <a:off x="1028700" y="589598"/>
            <a:ext cx="2724274" cy="556895"/>
          </a:xfrm>
          <a:prstGeom prst="rect">
            <a:avLst/>
          </a:prstGeom>
        </p:spPr>
        <p:txBody>
          <a:bodyPr lIns="0" tIns="0" rIns="0" bIns="0" rtlCol="0" anchor="t">
            <a:spAutoFit/>
          </a:bodyPr>
          <a:lstStyle/>
          <a:p>
            <a:pPr algn="l">
              <a:lnSpc>
                <a:spcPts val="4480"/>
              </a:lnSpc>
            </a:pPr>
            <a:r>
              <a:rPr lang="en-US" sz="3200">
                <a:solidFill>
                  <a:srgbClr val="F9F5F0"/>
                </a:solidFill>
                <a:latin typeface="Bantayog"/>
                <a:ea typeface="Bantayog"/>
                <a:cs typeface="Bantayog"/>
                <a:sym typeface="Bantayog"/>
              </a:rPr>
              <a:t>3D2N - Seoul</a:t>
            </a:r>
          </a:p>
        </p:txBody>
      </p:sp>
      <p:sp>
        <p:nvSpPr>
          <p:cNvPr id="5" name="TextBox 5"/>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2D2D2D"/>
                </a:solidFill>
                <a:latin typeface="Bantayog Light"/>
                <a:ea typeface="Bantayog Light"/>
                <a:cs typeface="Bantayog Light"/>
                <a:sym typeface="Bantayog Light"/>
              </a:rPr>
              <a:t>12</a:t>
            </a:r>
          </a:p>
        </p:txBody>
      </p:sp>
      <p:sp>
        <p:nvSpPr>
          <p:cNvPr id="6" name="TextBox 6"/>
          <p:cNvSpPr txBox="1"/>
          <p:nvPr/>
        </p:nvSpPr>
        <p:spPr>
          <a:xfrm>
            <a:off x="1028700" y="1083244"/>
            <a:ext cx="3824439" cy="415290"/>
          </a:xfrm>
          <a:prstGeom prst="rect">
            <a:avLst/>
          </a:prstGeom>
        </p:spPr>
        <p:txBody>
          <a:bodyPr lIns="0" tIns="0" rIns="0" bIns="0" rtlCol="0" anchor="t">
            <a:spAutoFit/>
          </a:bodyPr>
          <a:lstStyle/>
          <a:p>
            <a:pPr algn="l">
              <a:lnSpc>
                <a:spcPts val="3359"/>
              </a:lnSpc>
            </a:pPr>
            <a:r>
              <a:rPr lang="en-US" sz="2400">
                <a:solidFill>
                  <a:srgbClr val="F9F5F0"/>
                </a:solidFill>
                <a:latin typeface="Bantayog Light"/>
                <a:ea typeface="Bantayog Light"/>
                <a:cs typeface="Bantayog Light"/>
                <a:sym typeface="Bantayog Light"/>
              </a:rPr>
              <a:t>Cost</a:t>
            </a:r>
          </a:p>
        </p:txBody>
      </p:sp>
      <p:graphicFrame>
        <p:nvGraphicFramePr>
          <p:cNvPr id="7" name="Table 7"/>
          <p:cNvGraphicFramePr>
            <a:graphicFrameLocks noGrp="1"/>
          </p:cNvGraphicFramePr>
          <p:nvPr/>
        </p:nvGraphicFramePr>
        <p:xfrm>
          <a:off x="1028700" y="2305050"/>
          <a:ext cx="16221075" cy="6953249"/>
        </p:xfrm>
        <a:graphic>
          <a:graphicData uri="http://schemas.openxmlformats.org/drawingml/2006/table">
            <a:tbl>
              <a:tblPr/>
              <a:tblGrid>
                <a:gridCol w="5021629">
                  <a:extLst>
                    <a:ext uri="{9D8B030D-6E8A-4147-A177-3AD203B41FA5}">
                      <a16:colId xmlns:a16="http://schemas.microsoft.com/office/drawing/2014/main" val="20000"/>
                    </a:ext>
                  </a:extLst>
                </a:gridCol>
                <a:gridCol w="8772321">
                  <a:extLst>
                    <a:ext uri="{9D8B030D-6E8A-4147-A177-3AD203B41FA5}">
                      <a16:colId xmlns:a16="http://schemas.microsoft.com/office/drawing/2014/main" val="20001"/>
                    </a:ext>
                  </a:extLst>
                </a:gridCol>
                <a:gridCol w="2427125">
                  <a:extLst>
                    <a:ext uri="{9D8B030D-6E8A-4147-A177-3AD203B41FA5}">
                      <a16:colId xmlns:a16="http://schemas.microsoft.com/office/drawing/2014/main" val="20002"/>
                    </a:ext>
                  </a:extLst>
                </a:gridCol>
              </a:tblGrid>
              <a:tr h="782121">
                <a:tc>
                  <a:txBody>
                    <a:bodyPr/>
                    <a:lstStyle/>
                    <a:p>
                      <a:pPr algn="ctr">
                        <a:lnSpc>
                          <a:spcPts val="2239"/>
                        </a:lnSpc>
                        <a:defRPr/>
                      </a:pPr>
                      <a:r>
                        <a:rPr lang="en-US" sz="1599" b="1">
                          <a:solidFill>
                            <a:srgbClr val="2D2D2D"/>
                          </a:solidFill>
                          <a:latin typeface="Poppins Medium"/>
                          <a:ea typeface="Poppins Medium"/>
                          <a:cs typeface="Poppins Medium"/>
                          <a:sym typeface="Poppins Medium"/>
                        </a:rPr>
                        <a:t>Term</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b="1">
                          <a:solidFill>
                            <a:srgbClr val="2D2D2D"/>
                          </a:solidFill>
                          <a:latin typeface="Poppins Medium"/>
                          <a:ea typeface="Poppins Medium"/>
                          <a:cs typeface="Poppins Medium"/>
                          <a:sym typeface="Poppins Medium"/>
                        </a:rPr>
                        <a:t>Description</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b="1">
                          <a:solidFill>
                            <a:srgbClr val="2D2D2D"/>
                          </a:solidFill>
                          <a:latin typeface="Poppins Medium"/>
                          <a:ea typeface="Poppins Medium"/>
                          <a:cs typeface="Poppins Medium"/>
                          <a:sym typeface="Poppins Medium"/>
                        </a:rPr>
                        <a:t>Cost</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0"/>
                  </a:ext>
                </a:extLst>
              </a:tr>
              <a:tr h="1607558">
                <a:tc>
                  <a:txBody>
                    <a:bodyPr/>
                    <a:lstStyle/>
                    <a:p>
                      <a:pPr algn="ctr">
                        <a:lnSpc>
                          <a:spcPts val="2239"/>
                        </a:lnSpc>
                        <a:defRPr/>
                      </a:pPr>
                      <a:r>
                        <a:rPr lang="en-US" sz="1599">
                          <a:solidFill>
                            <a:srgbClr val="2D2D2D"/>
                          </a:solidFill>
                          <a:latin typeface="Poppins"/>
                          <a:ea typeface="Poppins"/>
                          <a:cs typeface="Poppins"/>
                          <a:sym typeface="Poppins"/>
                        </a:rPr>
                        <a:t>Flight ticket</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Fill in the date and flight number:  SIN-ICN</a:t>
                      </a:r>
                      <a:endParaRPr lang="en-US" sz="1100"/>
                    </a:p>
                    <a:p>
                      <a:pPr algn="l">
                        <a:lnSpc>
                          <a:spcPts val="2239"/>
                        </a:lnSpc>
                      </a:pPr>
                      <a:r>
                        <a:rPr lang="en-US" sz="1599">
                          <a:solidFill>
                            <a:srgbClr val="2D2D2D"/>
                          </a:solidFill>
                          <a:latin typeface="Poppins"/>
                          <a:ea typeface="Poppins"/>
                          <a:cs typeface="Poppins"/>
                          <a:sym typeface="Poppins"/>
                        </a:rPr>
                        <a:t>Fill in the date and flight number: ICN-SIN</a:t>
                      </a:r>
                    </a:p>
                    <a:p>
                      <a:pPr algn="l">
                        <a:lnSpc>
                          <a:spcPts val="2239"/>
                        </a:lnSpc>
                      </a:pPr>
                      <a:r>
                        <a:rPr lang="en-US" sz="1599">
                          <a:solidFill>
                            <a:srgbClr val="2D2D2D"/>
                          </a:solidFill>
                          <a:latin typeface="Poppins"/>
                          <a:ea typeface="Poppins"/>
                          <a:cs typeface="Poppins"/>
                          <a:sym typeface="Poppins"/>
                        </a:rPr>
                        <a:t>Write down more description here, with max. 1 paragraph</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USD1,400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1"/>
                  </a:ext>
                </a:extLst>
              </a:tr>
              <a:tr h="1607558">
                <a:tc>
                  <a:txBody>
                    <a:bodyPr/>
                    <a:lstStyle/>
                    <a:p>
                      <a:pPr algn="ctr">
                        <a:lnSpc>
                          <a:spcPts val="2239"/>
                        </a:lnSpc>
                        <a:defRPr/>
                      </a:pPr>
                      <a:r>
                        <a:rPr lang="en-US" sz="1599">
                          <a:solidFill>
                            <a:srgbClr val="2D2D2D"/>
                          </a:solidFill>
                          <a:latin typeface="Poppins"/>
                          <a:ea typeface="Poppins"/>
                          <a:cs typeface="Poppins"/>
                          <a:sym typeface="Poppins"/>
                        </a:rPr>
                        <a:t>Accommodation</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Write down hotel's name</a:t>
                      </a:r>
                      <a:endParaRPr lang="en-US" sz="1100"/>
                    </a:p>
                    <a:p>
                      <a:pPr algn="l">
                        <a:lnSpc>
                          <a:spcPts val="2239"/>
                        </a:lnSpc>
                      </a:pPr>
                      <a:r>
                        <a:rPr lang="en-US" sz="1599">
                          <a:solidFill>
                            <a:srgbClr val="2D2D2D"/>
                          </a:solidFill>
                          <a:latin typeface="Poppins"/>
                          <a:ea typeface="Poppins"/>
                          <a:cs typeface="Poppins"/>
                          <a:sym typeface="Poppins"/>
                        </a:rPr>
                        <a:t>Write down check-in and check-out date &amp; time</a:t>
                      </a:r>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USD1,400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2"/>
                  </a:ext>
                </a:extLst>
              </a:tr>
              <a:tr h="2165141">
                <a:tc>
                  <a:txBody>
                    <a:bodyPr/>
                    <a:lstStyle/>
                    <a:p>
                      <a:pPr algn="ctr">
                        <a:lnSpc>
                          <a:spcPts val="2239"/>
                        </a:lnSpc>
                        <a:defRPr/>
                      </a:pPr>
                      <a:r>
                        <a:rPr lang="en-US" sz="1599">
                          <a:solidFill>
                            <a:srgbClr val="2D2D2D"/>
                          </a:solidFill>
                          <a:latin typeface="Poppins"/>
                          <a:ea typeface="Poppins"/>
                          <a:cs typeface="Poppins"/>
                          <a:sym typeface="Poppins"/>
                        </a:rPr>
                        <a:t>Entrance ticket, meals, and transport</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l">
                        <a:lnSpc>
                          <a:spcPts val="2239"/>
                        </a:lnSpc>
                        <a:defRPr/>
                      </a:pPr>
                      <a:r>
                        <a:rPr lang="en-US" sz="1599">
                          <a:solidFill>
                            <a:srgbClr val="2D2D2D"/>
                          </a:solidFill>
                          <a:latin typeface="Poppins"/>
                          <a:ea typeface="Poppins"/>
                          <a:cs typeface="Poppins"/>
                          <a:sym typeface="Poppins"/>
                        </a:rPr>
                        <a:t>Write down more description here, with max. 1 paragraph</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USD600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3"/>
                  </a:ext>
                </a:extLst>
              </a:tr>
              <a:tr h="790871">
                <a:tc>
                  <a:txBody>
                    <a:bodyPr/>
                    <a:lstStyle/>
                    <a:p>
                      <a:pPr algn="ctr">
                        <a:lnSpc>
                          <a:spcPts val="2239"/>
                        </a:lnSpc>
                        <a:defRPr/>
                      </a:pP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Total Cost</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tc>
                  <a:txBody>
                    <a:bodyPr/>
                    <a:lstStyle/>
                    <a:p>
                      <a:pPr algn="ctr">
                        <a:lnSpc>
                          <a:spcPts val="2239"/>
                        </a:lnSpc>
                        <a:defRPr/>
                      </a:pPr>
                      <a:r>
                        <a:rPr lang="en-US" sz="1599">
                          <a:solidFill>
                            <a:srgbClr val="2D2D2D"/>
                          </a:solidFill>
                          <a:latin typeface="Poppins"/>
                          <a:ea typeface="Poppins"/>
                          <a:cs typeface="Poppins"/>
                          <a:sym typeface="Poppins"/>
                        </a:rPr>
                        <a:t>USD3,400</a:t>
                      </a:r>
                      <a:endParaRPr lang="en-US" sz="1100"/>
                    </a:p>
                  </a:txBody>
                  <a:tcPr marL="190500" marR="190500" marT="190500" marB="190500" anchor="ctr">
                    <a:lnL w="9525" cap="flat" cmpd="sng" algn="ctr">
                      <a:solidFill>
                        <a:srgbClr val="2D2D2D"/>
                      </a:solidFill>
                      <a:prstDash val="solid"/>
                      <a:round/>
                      <a:headEnd type="none" w="med" len="med"/>
                      <a:tailEnd type="none" w="med" len="med"/>
                    </a:lnL>
                    <a:lnR w="9525" cap="flat" cmpd="sng" algn="ctr">
                      <a:solidFill>
                        <a:srgbClr val="2D2D2D"/>
                      </a:solidFill>
                      <a:prstDash val="solid"/>
                      <a:round/>
                      <a:headEnd type="none" w="med" len="med"/>
                      <a:tailEnd type="none" w="med" len="med"/>
                    </a:lnR>
                    <a:lnT w="9525" cap="flat" cmpd="sng" algn="ctr">
                      <a:solidFill>
                        <a:srgbClr val="2D2D2D"/>
                      </a:solidFill>
                      <a:prstDash val="solid"/>
                      <a:round/>
                      <a:headEnd type="none" w="med" len="med"/>
                      <a:tailEnd type="none" w="med" len="med"/>
                    </a:lnT>
                    <a:lnB w="9525" cap="flat" cmpd="sng" algn="ctr">
                      <a:solidFill>
                        <a:srgbClr val="2D2D2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0" y="409680"/>
            <a:ext cx="4214488" cy="1356969"/>
            <a:chOff x="0" y="0"/>
            <a:chExt cx="1537457" cy="495026"/>
          </a:xfrm>
        </p:grpSpPr>
        <p:sp>
          <p:nvSpPr>
            <p:cNvPr id="3" name="Freeform 3"/>
            <p:cNvSpPr/>
            <p:nvPr/>
          </p:nvSpPr>
          <p:spPr>
            <a:xfrm>
              <a:off x="0" y="0"/>
              <a:ext cx="1537457" cy="495026"/>
            </a:xfrm>
            <a:custGeom>
              <a:avLst/>
              <a:gdLst/>
              <a:ahLst/>
              <a:cxnLst/>
              <a:rect l="l" t="t" r="r" b="b"/>
              <a:pathLst>
                <a:path w="1537457" h="495026">
                  <a:moveTo>
                    <a:pt x="0" y="0"/>
                  </a:moveTo>
                  <a:lnTo>
                    <a:pt x="1537457" y="0"/>
                  </a:lnTo>
                  <a:lnTo>
                    <a:pt x="1537457" y="495026"/>
                  </a:lnTo>
                  <a:lnTo>
                    <a:pt x="0" y="495026"/>
                  </a:lnTo>
                  <a:close/>
                </a:path>
              </a:pathLst>
            </a:custGeom>
            <a:solidFill>
              <a:srgbClr val="2D2D2D"/>
            </a:solidFill>
          </p:spPr>
        </p:sp>
      </p:grpSp>
      <p:sp>
        <p:nvSpPr>
          <p:cNvPr id="4" name="Freeform 4"/>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23400" r="-45454"/>
            </a:stretch>
          </a:blipFill>
        </p:spPr>
      </p:sp>
      <p:sp>
        <p:nvSpPr>
          <p:cNvPr id="5" name="TextBox 5"/>
          <p:cNvSpPr txBox="1"/>
          <p:nvPr/>
        </p:nvSpPr>
        <p:spPr>
          <a:xfrm>
            <a:off x="1028700" y="589598"/>
            <a:ext cx="2724274" cy="556895"/>
          </a:xfrm>
          <a:prstGeom prst="rect">
            <a:avLst/>
          </a:prstGeom>
        </p:spPr>
        <p:txBody>
          <a:bodyPr lIns="0" tIns="0" rIns="0" bIns="0" rtlCol="0" anchor="t">
            <a:spAutoFit/>
          </a:bodyPr>
          <a:lstStyle/>
          <a:p>
            <a:pPr algn="l">
              <a:lnSpc>
                <a:spcPts val="4480"/>
              </a:lnSpc>
            </a:pPr>
            <a:r>
              <a:rPr lang="en-US" sz="3200">
                <a:solidFill>
                  <a:srgbClr val="F9F5F0"/>
                </a:solidFill>
                <a:latin typeface="Bantayog"/>
                <a:ea typeface="Bantayog"/>
                <a:cs typeface="Bantayog"/>
                <a:sym typeface="Bantayog"/>
              </a:rPr>
              <a:t>3D2N - Seoul</a:t>
            </a:r>
          </a:p>
        </p:txBody>
      </p:sp>
      <p:sp>
        <p:nvSpPr>
          <p:cNvPr id="6" name="TextBox 6"/>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2D2D2D"/>
                </a:solidFill>
                <a:latin typeface="Bantayog Light"/>
                <a:ea typeface="Bantayog Light"/>
                <a:cs typeface="Bantayog Light"/>
                <a:sym typeface="Bantayog Light"/>
              </a:rPr>
              <a:t>6</a:t>
            </a:r>
          </a:p>
        </p:txBody>
      </p:sp>
      <p:sp>
        <p:nvSpPr>
          <p:cNvPr id="7" name="TextBox 7"/>
          <p:cNvSpPr txBox="1"/>
          <p:nvPr/>
        </p:nvSpPr>
        <p:spPr>
          <a:xfrm>
            <a:off x="1028700" y="1083244"/>
            <a:ext cx="3824439" cy="415290"/>
          </a:xfrm>
          <a:prstGeom prst="rect">
            <a:avLst/>
          </a:prstGeom>
        </p:spPr>
        <p:txBody>
          <a:bodyPr lIns="0" tIns="0" rIns="0" bIns="0" rtlCol="0" anchor="t">
            <a:spAutoFit/>
          </a:bodyPr>
          <a:lstStyle/>
          <a:p>
            <a:pPr algn="l">
              <a:lnSpc>
                <a:spcPts val="3359"/>
              </a:lnSpc>
            </a:pPr>
            <a:r>
              <a:rPr lang="en-US" sz="2400">
                <a:solidFill>
                  <a:srgbClr val="F9F5F0"/>
                </a:solidFill>
                <a:latin typeface="Bantayog Light"/>
                <a:ea typeface="Bantayog Light"/>
                <a:cs typeface="Bantayog Light"/>
                <a:sym typeface="Bantayog Light"/>
              </a:rPr>
              <a:t>Day 1 - Destination</a:t>
            </a:r>
          </a:p>
        </p:txBody>
      </p:sp>
      <p:sp>
        <p:nvSpPr>
          <p:cNvPr id="8" name="TextBox 8"/>
          <p:cNvSpPr txBox="1"/>
          <p:nvPr/>
        </p:nvSpPr>
        <p:spPr>
          <a:xfrm>
            <a:off x="1028700" y="2768028"/>
            <a:ext cx="4960201" cy="1351280"/>
          </a:xfrm>
          <a:prstGeom prst="rect">
            <a:avLst/>
          </a:prstGeom>
        </p:spPr>
        <p:txBody>
          <a:bodyPr lIns="0" tIns="0" rIns="0" bIns="0" rtlCol="0" anchor="t">
            <a:spAutoFit/>
          </a:bodyPr>
          <a:lstStyle/>
          <a:p>
            <a:pPr algn="l">
              <a:lnSpc>
                <a:spcPts val="5320"/>
              </a:lnSpc>
            </a:pPr>
            <a:r>
              <a:rPr lang="en-US" sz="3800" b="1">
                <a:solidFill>
                  <a:srgbClr val="2D2D2D"/>
                </a:solidFill>
                <a:latin typeface="Poppins Medium"/>
                <a:ea typeface="Poppins Medium"/>
                <a:cs typeface="Poppins Medium"/>
                <a:sym typeface="Poppins Medium"/>
              </a:rPr>
              <a:t>Gyeongbokgung Palace</a:t>
            </a:r>
          </a:p>
        </p:txBody>
      </p:sp>
      <p:sp>
        <p:nvSpPr>
          <p:cNvPr id="9" name="TextBox 9"/>
          <p:cNvSpPr txBox="1"/>
          <p:nvPr/>
        </p:nvSpPr>
        <p:spPr>
          <a:xfrm>
            <a:off x="1028700" y="2238375"/>
            <a:ext cx="1912219"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10:00-12:00</a:t>
            </a:r>
          </a:p>
        </p:txBody>
      </p:sp>
      <p:sp>
        <p:nvSpPr>
          <p:cNvPr id="10" name="TextBox 10"/>
          <p:cNvSpPr txBox="1"/>
          <p:nvPr/>
        </p:nvSpPr>
        <p:spPr>
          <a:xfrm>
            <a:off x="1028700" y="4632084"/>
            <a:ext cx="7176599" cy="1263015"/>
          </a:xfrm>
          <a:prstGeom prst="rect">
            <a:avLst/>
          </a:prstGeom>
        </p:spPr>
        <p:txBody>
          <a:bodyPr lIns="0" tIns="0" rIns="0" bIns="0" rtlCol="0" anchor="t">
            <a:spAutoFit/>
          </a:bodyPr>
          <a:lstStyle/>
          <a:p>
            <a:pPr algn="l">
              <a:lnSpc>
                <a:spcPts val="3359"/>
              </a:lnSpc>
              <a:spcBef>
                <a:spcPct val="0"/>
              </a:spcBef>
            </a:pPr>
            <a:r>
              <a:rPr lang="en-US" sz="2400">
                <a:solidFill>
                  <a:srgbClr val="2D2D2D"/>
                </a:solidFill>
                <a:latin typeface="Poppins"/>
                <a:ea typeface="Poppins"/>
                <a:cs typeface="Poppins"/>
                <a:sym typeface="Poppins"/>
              </a:rPr>
              <a:t>This was the main palace for 200 years of Joseon Dynasty rule, and the current restoration is stunningly detailed.</a:t>
            </a:r>
          </a:p>
        </p:txBody>
      </p:sp>
      <p:sp>
        <p:nvSpPr>
          <p:cNvPr id="11" name="TextBox 11"/>
          <p:cNvSpPr txBox="1"/>
          <p:nvPr/>
        </p:nvSpPr>
        <p:spPr>
          <a:xfrm>
            <a:off x="1028700" y="6262303"/>
            <a:ext cx="7176599" cy="2101215"/>
          </a:xfrm>
          <a:prstGeom prst="rect">
            <a:avLst/>
          </a:prstGeom>
        </p:spPr>
        <p:txBody>
          <a:bodyPr lIns="0" tIns="0" rIns="0" bIns="0" rtlCol="0" anchor="t">
            <a:spAutoFit/>
          </a:bodyPr>
          <a:lstStyle/>
          <a:p>
            <a:pPr algn="l">
              <a:lnSpc>
                <a:spcPts val="3359"/>
              </a:lnSpc>
              <a:spcBef>
                <a:spcPct val="0"/>
              </a:spcBef>
            </a:pPr>
            <a:r>
              <a:rPr lang="en-US" sz="2400">
                <a:solidFill>
                  <a:srgbClr val="2D2D2D"/>
                </a:solidFill>
                <a:latin typeface="Poppins"/>
                <a:ea typeface="Poppins"/>
                <a:cs typeface="Poppins"/>
                <a:sym typeface="Poppins"/>
              </a:rPr>
              <a:t>There were once 500 buildings spread out over this large complex but not all stood the test of time. Gyeongbokgung is a vast complex and can get very busy, and recommend arriving early and staying until you get hungry.</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222" r="-4401" b="-6260"/>
            </a:stretch>
          </a:blipFill>
        </p:spPr>
      </p:sp>
      <p:sp>
        <p:nvSpPr>
          <p:cNvPr id="3" name="TextBox 3"/>
          <p:cNvSpPr txBox="1"/>
          <p:nvPr/>
        </p:nvSpPr>
        <p:spPr>
          <a:xfrm>
            <a:off x="1438254" y="3943286"/>
            <a:ext cx="16230600" cy="2428875"/>
          </a:xfrm>
          <a:prstGeom prst="rect">
            <a:avLst/>
          </a:prstGeom>
        </p:spPr>
        <p:txBody>
          <a:bodyPr lIns="0" tIns="0" rIns="0" bIns="0" rtlCol="0" anchor="t">
            <a:spAutoFit/>
          </a:bodyPr>
          <a:lstStyle/>
          <a:p>
            <a:pPr algn="ctr">
              <a:lnSpc>
                <a:spcPts val="19199"/>
              </a:lnSpc>
            </a:pPr>
            <a:r>
              <a:rPr lang="en-US" sz="15999" spc="591">
                <a:solidFill>
                  <a:srgbClr val="F9F5F0"/>
                </a:solidFill>
                <a:latin typeface="Amsterdam Three"/>
                <a:ea typeface="Amsterdam Three"/>
                <a:cs typeface="Amsterdam Three"/>
                <a:sym typeface="Amsterdam Three"/>
              </a:rPr>
              <a:t>The Enf</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222" r="-4401" b="-6260"/>
            </a:stretch>
          </a:blipFill>
        </p:spPr>
      </p:sp>
      <p:grpSp>
        <p:nvGrpSpPr>
          <p:cNvPr id="3" name="Group 3"/>
          <p:cNvGrpSpPr/>
          <p:nvPr/>
        </p:nvGrpSpPr>
        <p:grpSpPr>
          <a:xfrm>
            <a:off x="1028700" y="2496489"/>
            <a:ext cx="16230600" cy="8843369"/>
            <a:chOff x="0" y="-66675"/>
            <a:chExt cx="4274726" cy="2329118"/>
          </a:xfrm>
        </p:grpSpPr>
        <p:sp>
          <p:nvSpPr>
            <p:cNvPr id="4" name="Freeform 4"/>
            <p:cNvSpPr/>
            <p:nvPr/>
          </p:nvSpPr>
          <p:spPr>
            <a:xfrm>
              <a:off x="0" y="0"/>
              <a:ext cx="4274726" cy="2262443"/>
            </a:xfrm>
            <a:custGeom>
              <a:avLst/>
              <a:gdLst/>
              <a:ahLst/>
              <a:cxnLst/>
              <a:rect l="l" t="t" r="r" b="b"/>
              <a:pathLst>
                <a:path w="4274726" h="2262443">
                  <a:moveTo>
                    <a:pt x="47700" y="0"/>
                  </a:moveTo>
                  <a:lnTo>
                    <a:pt x="4227026" y="0"/>
                  </a:lnTo>
                  <a:cubicBezTo>
                    <a:pt x="4239677" y="0"/>
                    <a:pt x="4251809" y="5025"/>
                    <a:pt x="4260755" y="13971"/>
                  </a:cubicBezTo>
                  <a:cubicBezTo>
                    <a:pt x="4269700" y="22916"/>
                    <a:pt x="4274726" y="35049"/>
                    <a:pt x="4274726" y="47700"/>
                  </a:cubicBezTo>
                  <a:lnTo>
                    <a:pt x="4274726" y="2214743"/>
                  </a:lnTo>
                  <a:cubicBezTo>
                    <a:pt x="4274726" y="2227394"/>
                    <a:pt x="4269700" y="2239526"/>
                    <a:pt x="4260755" y="2248472"/>
                  </a:cubicBezTo>
                  <a:cubicBezTo>
                    <a:pt x="4251809" y="2257417"/>
                    <a:pt x="4239677" y="2262443"/>
                    <a:pt x="4227026" y="2262443"/>
                  </a:cubicBezTo>
                  <a:lnTo>
                    <a:pt x="47700" y="2262443"/>
                  </a:lnTo>
                  <a:cubicBezTo>
                    <a:pt x="35049" y="2262443"/>
                    <a:pt x="22916" y="2257417"/>
                    <a:pt x="13971" y="2248472"/>
                  </a:cubicBezTo>
                  <a:cubicBezTo>
                    <a:pt x="5025" y="2239526"/>
                    <a:pt x="0" y="2227394"/>
                    <a:pt x="0" y="2214743"/>
                  </a:cubicBezTo>
                  <a:lnTo>
                    <a:pt x="0" y="47700"/>
                  </a:lnTo>
                  <a:cubicBezTo>
                    <a:pt x="0" y="35049"/>
                    <a:pt x="5025" y="22916"/>
                    <a:pt x="13971" y="13971"/>
                  </a:cubicBezTo>
                  <a:cubicBezTo>
                    <a:pt x="22916" y="5025"/>
                    <a:pt x="35049" y="0"/>
                    <a:pt x="47700" y="0"/>
                  </a:cubicBezTo>
                  <a:close/>
                </a:path>
              </a:pathLst>
            </a:custGeom>
            <a:solidFill>
              <a:srgbClr val="B8B8B8">
                <a:alpha val="54902"/>
              </a:srgbClr>
            </a:solidFill>
            <a:ln cap="rnd">
              <a:noFill/>
              <a:prstDash val="solid"/>
              <a:round/>
            </a:ln>
          </p:spPr>
        </p:sp>
        <p:sp>
          <p:nvSpPr>
            <p:cNvPr id="5" name="TextBox 5"/>
            <p:cNvSpPr txBox="1"/>
            <p:nvPr/>
          </p:nvSpPr>
          <p:spPr>
            <a:xfrm>
              <a:off x="0" y="-66675"/>
              <a:ext cx="4274726" cy="2329118"/>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1143000" y="3185960"/>
            <a:ext cx="16230600" cy="1318896"/>
          </a:xfrm>
          <a:prstGeom prst="rect">
            <a:avLst/>
          </a:prstGeom>
        </p:spPr>
        <p:txBody>
          <a:bodyPr lIns="0" tIns="0" rIns="0" bIns="0" rtlCol="0" anchor="t">
            <a:spAutoFit/>
          </a:bodyPr>
          <a:lstStyle/>
          <a:p>
            <a:pPr algn="ctr">
              <a:lnSpc>
                <a:spcPts val="10779"/>
              </a:lnSpc>
            </a:pPr>
            <a:r>
              <a:rPr lang="en-US" sz="7699" dirty="0">
                <a:solidFill>
                  <a:srgbClr val="FDFCFC"/>
                </a:solidFill>
                <a:latin typeface="Intro"/>
                <a:ea typeface="Intro"/>
                <a:cs typeface="Intro"/>
                <a:sym typeface="Intro"/>
              </a:rPr>
              <a:t>AI - Powered</a:t>
            </a:r>
          </a:p>
        </p:txBody>
      </p:sp>
      <p:sp>
        <p:nvSpPr>
          <p:cNvPr id="6" name="TextBox 6"/>
          <p:cNvSpPr txBox="1"/>
          <p:nvPr/>
        </p:nvSpPr>
        <p:spPr>
          <a:xfrm>
            <a:off x="1028700" y="5753100"/>
            <a:ext cx="16230600" cy="3808094"/>
          </a:xfrm>
          <a:prstGeom prst="rect">
            <a:avLst/>
          </a:prstGeom>
        </p:spPr>
        <p:txBody>
          <a:bodyPr lIns="0" tIns="0" rIns="0" bIns="0" rtlCol="0" anchor="t">
            <a:spAutoFit/>
          </a:bodyPr>
          <a:lstStyle/>
          <a:p>
            <a:pPr algn="ctr">
              <a:lnSpc>
                <a:spcPts val="14544"/>
              </a:lnSpc>
            </a:pPr>
            <a:r>
              <a:rPr lang="en-US" sz="14400" spc="403" dirty="0">
                <a:solidFill>
                  <a:srgbClr val="F9F5F0"/>
                </a:solidFill>
                <a:latin typeface="Amsterdam Three"/>
                <a:ea typeface="Amsterdam Three"/>
                <a:cs typeface="Amsterdam Three"/>
                <a:sym typeface="Amsterdam Three"/>
              </a:rPr>
              <a:t>Travel I</a:t>
            </a:r>
            <a:r>
              <a:rPr lang="en-US" sz="14400" i="1" spc="403" dirty="0">
                <a:solidFill>
                  <a:srgbClr val="F9F5F0"/>
                </a:solidFill>
                <a:latin typeface="Amsterdam Three Italics"/>
                <a:ea typeface="Amsterdam Three Italics"/>
                <a:cs typeface="Amsterdam Three Italics"/>
                <a:sym typeface="Amsterdam Three Italics"/>
              </a:rPr>
              <a:t>tinerary generator</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8612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60102" y="3384722"/>
            <a:ext cx="4740442" cy="4898681"/>
          </a:xfrm>
          <a:prstGeom prst="rect">
            <a:avLst/>
          </a:prstGeom>
        </p:spPr>
        <p:txBody>
          <a:bodyPr lIns="0" tIns="0" rIns="0" bIns="0" rtlCol="0" anchor="t">
            <a:spAutoFit/>
          </a:bodyPr>
          <a:lstStyle/>
          <a:p>
            <a:pPr algn="ctr">
              <a:lnSpc>
                <a:spcPts val="18755"/>
              </a:lnSpc>
            </a:pPr>
            <a:r>
              <a:rPr lang="en-US" sz="19336" spc="-638">
                <a:solidFill>
                  <a:srgbClr val="354B71"/>
                </a:solidFill>
                <a:latin typeface="Kumar One Outline"/>
                <a:ea typeface="Kumar One Outline"/>
                <a:cs typeface="Kumar One Outline"/>
                <a:sym typeface="Kumar One Outline"/>
              </a:rPr>
              <a:t>LOGO</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795096" y="2916190"/>
            <a:ext cx="16697807" cy="6246860"/>
          </a:xfrm>
          <a:prstGeom prst="rect">
            <a:avLst/>
          </a:prstGeom>
        </p:spPr>
        <p:txBody>
          <a:bodyPr lIns="0" tIns="0" rIns="0" bIns="0" rtlCol="0" anchor="t">
            <a:spAutoFit/>
          </a:bodyPr>
          <a:lstStyle/>
          <a:p>
            <a:pPr marL="755187" lvl="1" indent="-377594" algn="just">
              <a:lnSpc>
                <a:spcPts val="4896"/>
              </a:lnSpc>
              <a:buFont typeface="Arial"/>
              <a:buChar char="•"/>
            </a:pPr>
            <a:r>
              <a:rPr lang="en-US" sz="3497">
                <a:solidFill>
                  <a:srgbClr val="000000"/>
                </a:solidFill>
                <a:latin typeface="Times New Roman"/>
                <a:ea typeface="Times New Roman"/>
                <a:cs typeface="Times New Roman"/>
                <a:sym typeface="Times New Roman"/>
              </a:rPr>
              <a:t>The Al-Powered Travel Itinerary Planner is an innovative platform designed to </a:t>
            </a:r>
            <a:r>
              <a:rPr lang="en-US" sz="3497" b="1">
                <a:solidFill>
                  <a:srgbClr val="000000"/>
                </a:solidFill>
                <a:latin typeface="Times New Roman Bold"/>
                <a:ea typeface="Times New Roman Bold"/>
                <a:cs typeface="Times New Roman Bold"/>
                <a:sym typeface="Times New Roman Bold"/>
              </a:rPr>
              <a:t>revolutionize</a:t>
            </a:r>
            <a:r>
              <a:rPr lang="en-US" sz="3497">
                <a:solidFill>
                  <a:srgbClr val="000000"/>
                </a:solidFill>
                <a:latin typeface="Times New Roman"/>
                <a:ea typeface="Times New Roman"/>
                <a:cs typeface="Times New Roman"/>
                <a:sym typeface="Times New Roman"/>
              </a:rPr>
              <a:t> the way people plan their trips. </a:t>
            </a:r>
          </a:p>
          <a:p>
            <a:pPr marL="755187" lvl="1" indent="-377594" algn="just">
              <a:lnSpc>
                <a:spcPts val="4896"/>
              </a:lnSpc>
              <a:buFont typeface="Arial"/>
              <a:buChar char="•"/>
            </a:pPr>
            <a:r>
              <a:rPr lang="en-US" sz="3497">
                <a:solidFill>
                  <a:srgbClr val="000000"/>
                </a:solidFill>
                <a:latin typeface="Times New Roman"/>
                <a:ea typeface="Times New Roman"/>
                <a:cs typeface="Times New Roman"/>
                <a:sym typeface="Times New Roman"/>
              </a:rPr>
              <a:t>By leveraging the power of Artificial Intelligence (AI), this platform provides users with </a:t>
            </a:r>
            <a:r>
              <a:rPr lang="en-US" sz="3497" b="1">
                <a:solidFill>
                  <a:srgbClr val="000000"/>
                </a:solidFill>
                <a:latin typeface="Times New Roman Bold"/>
                <a:ea typeface="Times New Roman Bold"/>
                <a:cs typeface="Times New Roman Bold"/>
                <a:sym typeface="Times New Roman Bold"/>
              </a:rPr>
              <a:t>personalized travel itineraries</a:t>
            </a:r>
            <a:r>
              <a:rPr lang="en-US" sz="3497">
                <a:solidFill>
                  <a:srgbClr val="000000"/>
                </a:solidFill>
                <a:latin typeface="Times New Roman"/>
                <a:ea typeface="Times New Roman"/>
                <a:cs typeface="Times New Roman"/>
                <a:sym typeface="Times New Roman"/>
              </a:rPr>
              <a:t> tailored to their unique preferences, budget, and duration. </a:t>
            </a:r>
          </a:p>
          <a:p>
            <a:pPr marL="755187" lvl="1" indent="-377594" algn="just">
              <a:lnSpc>
                <a:spcPts val="4896"/>
              </a:lnSpc>
              <a:buFont typeface="Arial"/>
              <a:buChar char="•"/>
            </a:pPr>
            <a:r>
              <a:rPr lang="en-US" sz="3497">
                <a:solidFill>
                  <a:srgbClr val="000000"/>
                </a:solidFill>
                <a:latin typeface="Times New Roman"/>
                <a:ea typeface="Times New Roman"/>
                <a:cs typeface="Times New Roman"/>
                <a:sym typeface="Times New Roman"/>
              </a:rPr>
              <a:t>The platform's AI recommendation engine ensures that </a:t>
            </a:r>
            <a:r>
              <a:rPr lang="en-US" sz="3497" b="1">
                <a:solidFill>
                  <a:srgbClr val="000000"/>
                </a:solidFill>
                <a:latin typeface="Times New Roman Bold"/>
                <a:ea typeface="Times New Roman Bold"/>
                <a:cs typeface="Times New Roman Bold"/>
                <a:sym typeface="Times New Roman Bold"/>
              </a:rPr>
              <a:t>users receive the most suitable travel plans</a:t>
            </a:r>
            <a:r>
              <a:rPr lang="en-US" sz="3497">
                <a:solidFill>
                  <a:srgbClr val="000000"/>
                </a:solidFill>
                <a:latin typeface="Times New Roman"/>
                <a:ea typeface="Times New Roman"/>
                <a:cs typeface="Times New Roman"/>
                <a:sym typeface="Times New Roman"/>
              </a:rPr>
              <a:t>, complete with activities, accommodation options, and places to visit. </a:t>
            </a:r>
          </a:p>
          <a:p>
            <a:pPr marL="755187" lvl="1" indent="-377594" algn="just">
              <a:lnSpc>
                <a:spcPts val="4896"/>
              </a:lnSpc>
              <a:buFont typeface="Arial"/>
              <a:buChar char="•"/>
            </a:pPr>
            <a:r>
              <a:rPr lang="en-US" sz="3497">
                <a:solidFill>
                  <a:srgbClr val="000000"/>
                </a:solidFill>
                <a:latin typeface="Times New Roman"/>
                <a:ea typeface="Times New Roman"/>
                <a:cs typeface="Times New Roman"/>
                <a:sym typeface="Times New Roman"/>
              </a:rPr>
              <a:t>This platform </a:t>
            </a:r>
            <a:r>
              <a:rPr lang="en-US" sz="3497" b="1">
                <a:solidFill>
                  <a:srgbClr val="000000"/>
                </a:solidFill>
                <a:latin typeface="Times New Roman Bold"/>
                <a:ea typeface="Times New Roman Bold"/>
                <a:cs typeface="Times New Roman Bold"/>
                <a:sym typeface="Times New Roman Bold"/>
              </a:rPr>
              <a:t>aims to simplify</a:t>
            </a:r>
            <a:r>
              <a:rPr lang="en-US" sz="3497">
                <a:solidFill>
                  <a:srgbClr val="000000"/>
                </a:solidFill>
                <a:latin typeface="Times New Roman"/>
                <a:ea typeface="Times New Roman"/>
                <a:cs typeface="Times New Roman"/>
                <a:sym typeface="Times New Roman"/>
              </a:rPr>
              <a:t> the travel planning process, saving users time and effort while providing them with unforgettable travel experiences.</a:t>
            </a: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TextBox 4"/>
          <p:cNvSpPr txBox="1"/>
          <p:nvPr/>
        </p:nvSpPr>
        <p:spPr>
          <a:xfrm>
            <a:off x="5919510" y="885825"/>
            <a:ext cx="5520829" cy="12426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Introduction:</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1207608" y="3096663"/>
            <a:ext cx="11515635" cy="4997504"/>
          </a:xfrm>
          <a:prstGeom prst="rect">
            <a:avLst/>
          </a:prstGeom>
        </p:spPr>
        <p:txBody>
          <a:bodyPr lIns="0" tIns="0" rIns="0" bIns="0" rtlCol="0" anchor="t">
            <a:spAutoFit/>
          </a:bodyPr>
          <a:lstStyle/>
          <a:p>
            <a:pPr algn="just">
              <a:lnSpc>
                <a:spcPts val="4897"/>
              </a:lnSpc>
            </a:pPr>
            <a:r>
              <a:rPr lang="en-US" sz="3497">
                <a:solidFill>
                  <a:srgbClr val="000000"/>
                </a:solidFill>
                <a:latin typeface="Times New Roman"/>
                <a:ea typeface="Times New Roman"/>
                <a:cs typeface="Times New Roman"/>
                <a:sym typeface="Times New Roman"/>
              </a:rPr>
              <a:t>The travel industry has witnessed a significant shift towards personalized travel experiences, with travellers seeking unique and tailored itineraries. Existing travel planning platforms often rely on manual input and generic recommendations, failing to cater to individual preferences. The integration of AI technology in travel planning has been shown to improve user satisfaction and increase the efficiency of travel planning. </a:t>
            </a: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Freeform 4"/>
          <p:cNvSpPr/>
          <p:nvPr/>
        </p:nvSpPr>
        <p:spPr>
          <a:xfrm>
            <a:off x="13586095" y="3230013"/>
            <a:ext cx="4006786" cy="4114800"/>
          </a:xfrm>
          <a:custGeom>
            <a:avLst/>
            <a:gdLst/>
            <a:ahLst/>
            <a:cxnLst/>
            <a:rect l="l" t="t" r="r" b="b"/>
            <a:pathLst>
              <a:path w="4006786" h="4114800">
                <a:moveTo>
                  <a:pt x="0" y="0"/>
                </a:moveTo>
                <a:lnTo>
                  <a:pt x="4006787" y="0"/>
                </a:lnTo>
                <a:lnTo>
                  <a:pt x="40067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796255" y="885825"/>
            <a:ext cx="7767340" cy="12426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Literature Review </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1028700" y="2941972"/>
            <a:ext cx="15537619" cy="4997504"/>
          </a:xfrm>
          <a:prstGeom prst="rect">
            <a:avLst/>
          </a:prstGeom>
        </p:spPr>
        <p:txBody>
          <a:bodyPr lIns="0" tIns="0" rIns="0" bIns="0" rtlCol="0" anchor="t">
            <a:spAutoFit/>
          </a:bodyPr>
          <a:lstStyle/>
          <a:p>
            <a:pPr marL="755187" lvl="1" indent="-377594" algn="just">
              <a:lnSpc>
                <a:spcPts val="4897"/>
              </a:lnSpc>
              <a:buFont typeface="Arial"/>
              <a:buChar char="•"/>
            </a:pPr>
            <a:r>
              <a:rPr lang="en-US" sz="3497">
                <a:solidFill>
                  <a:srgbClr val="000000"/>
                </a:solidFill>
                <a:latin typeface="Times New Roman"/>
                <a:ea typeface="Times New Roman"/>
                <a:cs typeface="Times New Roman"/>
                <a:sym typeface="Times New Roman"/>
              </a:rPr>
              <a:t>Develop an AI-powered recommendation engine that can analyse user preferences and generate personalized travel itineraries</a:t>
            </a:r>
          </a:p>
          <a:p>
            <a:pPr marL="755187" lvl="1" indent="-377594" algn="just">
              <a:lnSpc>
                <a:spcPts val="4897"/>
              </a:lnSpc>
              <a:buFont typeface="Arial"/>
              <a:buChar char="•"/>
            </a:pPr>
            <a:r>
              <a:rPr lang="en-US" sz="3497">
                <a:solidFill>
                  <a:srgbClr val="000000"/>
                </a:solidFill>
                <a:latin typeface="Times New Roman"/>
                <a:ea typeface="Times New Roman"/>
                <a:cs typeface="Times New Roman"/>
                <a:sym typeface="Times New Roman"/>
              </a:rPr>
              <a:t>Design and develop a user-friendly interface that allows users to input their travel preferences and receive tailored travel plans</a:t>
            </a:r>
          </a:p>
          <a:p>
            <a:pPr marL="755187" lvl="1" indent="-377594" algn="just">
              <a:lnSpc>
                <a:spcPts val="4897"/>
              </a:lnSpc>
              <a:buFont typeface="Arial"/>
              <a:buChar char="•"/>
            </a:pPr>
            <a:r>
              <a:rPr lang="en-US" sz="3497">
                <a:solidFill>
                  <a:srgbClr val="000000"/>
                </a:solidFill>
                <a:latin typeface="Times New Roman"/>
                <a:ea typeface="Times New Roman"/>
                <a:cs typeface="Times New Roman"/>
                <a:sym typeface="Times New Roman"/>
              </a:rPr>
              <a:t>Integrate real-time weather updates into the platform to ensure optimal travel experiences</a:t>
            </a:r>
          </a:p>
          <a:p>
            <a:pPr marL="755187" lvl="1" indent="-377594" algn="just">
              <a:lnSpc>
                <a:spcPts val="4897"/>
              </a:lnSpc>
              <a:buFont typeface="Arial"/>
              <a:buChar char="•"/>
            </a:pPr>
            <a:r>
              <a:rPr lang="en-US" sz="3497">
                <a:solidFill>
                  <a:srgbClr val="000000"/>
                </a:solidFill>
                <a:latin typeface="Times New Roman"/>
                <a:ea typeface="Times New Roman"/>
                <a:cs typeface="Times New Roman"/>
                <a:sym typeface="Times New Roman"/>
              </a:rPr>
              <a:t>Develop a scalable and secure backend infrastructure to support the platform.</a:t>
            </a:r>
          </a:p>
          <a:p>
            <a:pPr algn="just">
              <a:lnSpc>
                <a:spcPts val="4897"/>
              </a:lnSpc>
            </a:pPr>
            <a:endParaRPr lang="en-US" sz="3497">
              <a:solidFill>
                <a:srgbClr val="000000"/>
              </a:solidFill>
              <a:latin typeface="Times New Roman"/>
              <a:ea typeface="Times New Roman"/>
              <a:cs typeface="Times New Roman"/>
              <a:sym typeface="Times New Roman"/>
            </a:endParaRP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TextBox 4"/>
          <p:cNvSpPr txBox="1"/>
          <p:nvPr/>
        </p:nvSpPr>
        <p:spPr>
          <a:xfrm>
            <a:off x="3598623" y="885825"/>
            <a:ext cx="12431416" cy="12426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Project / Research Objective</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1028700" y="3814911"/>
            <a:ext cx="16230600" cy="4097835"/>
          </a:xfrm>
          <a:prstGeom prst="rect">
            <a:avLst/>
          </a:prstGeom>
        </p:spPr>
        <p:txBody>
          <a:bodyPr lIns="0" tIns="0" rIns="0" bIns="0" rtlCol="0" anchor="t">
            <a:spAutoFit/>
          </a:bodyPr>
          <a:lstStyle/>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Frontend: React.js for building the user interface and user experience</a:t>
            </a:r>
          </a:p>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Build Tool: Vite for fast and efficient build processes</a:t>
            </a:r>
          </a:p>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Styling: Tailwind CSS for a responsive and visually appealing design</a:t>
            </a:r>
          </a:p>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Backend: Google Firebase for scalable and secure data storage and management</a:t>
            </a:r>
          </a:p>
          <a:p>
            <a:pPr marL="755187" lvl="1" indent="-377594" algn="just">
              <a:lnSpc>
                <a:spcPts val="6506"/>
              </a:lnSpc>
              <a:buFont typeface="Arial"/>
              <a:buChar char="•"/>
            </a:pPr>
            <a:r>
              <a:rPr lang="en-US" sz="3497">
                <a:solidFill>
                  <a:srgbClr val="000000"/>
                </a:solidFill>
                <a:latin typeface="Times New Roman"/>
                <a:ea typeface="Times New Roman"/>
                <a:cs typeface="Times New Roman"/>
                <a:sym typeface="Times New Roman"/>
              </a:rPr>
              <a:t>AI Engine: Gemini AI for developing the AI recommendation engine.</a:t>
            </a: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TextBox 4"/>
          <p:cNvSpPr txBox="1"/>
          <p:nvPr/>
        </p:nvSpPr>
        <p:spPr>
          <a:xfrm>
            <a:off x="1718328" y="885825"/>
            <a:ext cx="14928689" cy="25253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Hardware and Software Requirements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5067014" y="5371119"/>
            <a:ext cx="5092796" cy="1665920"/>
          </a:xfrm>
          <a:prstGeom prst="rect">
            <a:avLst/>
          </a:prstGeom>
        </p:spPr>
        <p:txBody>
          <a:bodyPr lIns="0" tIns="0" rIns="0" bIns="0" rtlCol="0" anchor="t">
            <a:spAutoFit/>
          </a:bodyPr>
          <a:lstStyle/>
          <a:p>
            <a:pPr algn="just">
              <a:lnSpc>
                <a:spcPts val="13759"/>
              </a:lnSpc>
            </a:pPr>
            <a:r>
              <a:rPr lang="en-US" sz="7397" b="1">
                <a:solidFill>
                  <a:srgbClr val="5ACBF2"/>
                </a:solidFill>
                <a:latin typeface="Poppins Bold"/>
                <a:ea typeface="Poppins Bold"/>
                <a:cs typeface="Poppins Bold"/>
                <a:sym typeface="Poppins Bold"/>
              </a:rPr>
              <a:t>Gemini </a:t>
            </a:r>
          </a:p>
        </p:txBody>
      </p:sp>
      <p:sp>
        <p:nvSpPr>
          <p:cNvPr id="3" name="Freeform 3"/>
          <p:cNvSpPr/>
          <p:nvPr/>
        </p:nvSpPr>
        <p:spPr>
          <a:xfrm>
            <a:off x="230904" y="239394"/>
            <a:ext cx="1889129" cy="1889129"/>
          </a:xfrm>
          <a:custGeom>
            <a:avLst/>
            <a:gdLst/>
            <a:ahLst/>
            <a:cxnLst/>
            <a:rect l="l" t="t" r="r" b="b"/>
            <a:pathLst>
              <a:path w="1889129" h="1889129">
                <a:moveTo>
                  <a:pt x="0" y="0"/>
                </a:moveTo>
                <a:lnTo>
                  <a:pt x="1889128" y="0"/>
                </a:lnTo>
                <a:lnTo>
                  <a:pt x="1889128" y="1889129"/>
                </a:lnTo>
                <a:lnTo>
                  <a:pt x="0" y="1889129"/>
                </a:lnTo>
                <a:lnTo>
                  <a:pt x="0" y="0"/>
                </a:lnTo>
                <a:close/>
              </a:path>
            </a:pathLst>
          </a:custGeom>
          <a:blipFill>
            <a:blip r:embed="rId2"/>
            <a:stretch>
              <a:fillRect/>
            </a:stretch>
          </a:blipFill>
        </p:spPr>
      </p:sp>
      <p:sp>
        <p:nvSpPr>
          <p:cNvPr id="4" name="Freeform 4"/>
          <p:cNvSpPr/>
          <p:nvPr/>
        </p:nvSpPr>
        <p:spPr>
          <a:xfrm>
            <a:off x="8729917" y="4418141"/>
            <a:ext cx="4264041" cy="4114800"/>
          </a:xfrm>
          <a:custGeom>
            <a:avLst/>
            <a:gdLst/>
            <a:ahLst/>
            <a:cxnLst/>
            <a:rect l="l" t="t" r="r" b="b"/>
            <a:pathLst>
              <a:path w="4264041" h="4114800">
                <a:moveTo>
                  <a:pt x="0" y="0"/>
                </a:moveTo>
                <a:lnTo>
                  <a:pt x="4264041" y="0"/>
                </a:lnTo>
                <a:lnTo>
                  <a:pt x="4264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414049" y="843523"/>
            <a:ext cx="5051506" cy="5070521"/>
          </a:xfrm>
          <a:custGeom>
            <a:avLst/>
            <a:gdLst/>
            <a:ahLst/>
            <a:cxnLst/>
            <a:rect l="l" t="t" r="r" b="b"/>
            <a:pathLst>
              <a:path w="5051506" h="5070521">
                <a:moveTo>
                  <a:pt x="0" y="0"/>
                </a:moveTo>
                <a:lnTo>
                  <a:pt x="5051507" y="0"/>
                </a:lnTo>
                <a:lnTo>
                  <a:pt x="5051507" y="5070521"/>
                </a:lnTo>
                <a:lnTo>
                  <a:pt x="0" y="507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718328" y="885825"/>
            <a:ext cx="14928689" cy="1242698"/>
          </a:xfrm>
          <a:prstGeom prst="rect">
            <a:avLst/>
          </a:prstGeom>
        </p:spPr>
        <p:txBody>
          <a:bodyPr lIns="0" tIns="0" rIns="0" bIns="0" rtlCol="0" anchor="t">
            <a:spAutoFit/>
          </a:bodyPr>
          <a:lstStyle/>
          <a:p>
            <a:pPr algn="ctr">
              <a:lnSpc>
                <a:spcPts val="10079"/>
              </a:lnSpc>
              <a:spcBef>
                <a:spcPct val="0"/>
              </a:spcBef>
            </a:pPr>
            <a:r>
              <a:rPr lang="en-US" sz="7199">
                <a:solidFill>
                  <a:srgbClr val="000000"/>
                </a:solidFill>
                <a:latin typeface="Bantayog Light"/>
                <a:ea typeface="Bantayog Light"/>
                <a:cs typeface="Bantayog Light"/>
                <a:sym typeface="Bantayog Light"/>
              </a:rPr>
              <a:t>Modules</a:t>
            </a:r>
          </a:p>
        </p:txBody>
      </p:sp>
      <p:sp>
        <p:nvSpPr>
          <p:cNvPr id="7" name="TextBox 7"/>
          <p:cNvSpPr txBox="1"/>
          <p:nvPr/>
        </p:nvSpPr>
        <p:spPr>
          <a:xfrm>
            <a:off x="990027" y="2545966"/>
            <a:ext cx="8153973" cy="1665920"/>
          </a:xfrm>
          <a:prstGeom prst="rect">
            <a:avLst/>
          </a:prstGeom>
        </p:spPr>
        <p:txBody>
          <a:bodyPr lIns="0" tIns="0" rIns="0" bIns="0" rtlCol="0" anchor="t">
            <a:spAutoFit/>
          </a:bodyPr>
          <a:lstStyle/>
          <a:p>
            <a:pPr algn="just">
              <a:lnSpc>
                <a:spcPts val="13759"/>
              </a:lnSpc>
            </a:pPr>
            <a:r>
              <a:rPr lang="en-US" sz="7397" b="1">
                <a:solidFill>
                  <a:srgbClr val="5ACBF2"/>
                </a:solidFill>
                <a:latin typeface="Poppins Bold"/>
                <a:ea typeface="Poppins Bold"/>
                <a:cs typeface="Poppins Bold"/>
                <a:sym typeface="Poppins Bold"/>
              </a:rPr>
              <a:t>Google Firebase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t="-11111"/>
            </a:stretch>
          </a:blipFill>
        </p:spPr>
      </p:sp>
      <p:grpSp>
        <p:nvGrpSpPr>
          <p:cNvPr id="3" name="Group 3"/>
          <p:cNvGrpSpPr/>
          <p:nvPr/>
        </p:nvGrpSpPr>
        <p:grpSpPr>
          <a:xfrm>
            <a:off x="0" y="409680"/>
            <a:ext cx="4214488" cy="1356969"/>
            <a:chOff x="0" y="0"/>
            <a:chExt cx="1537457" cy="495026"/>
          </a:xfrm>
        </p:grpSpPr>
        <p:sp>
          <p:nvSpPr>
            <p:cNvPr id="4" name="Freeform 4"/>
            <p:cNvSpPr/>
            <p:nvPr/>
          </p:nvSpPr>
          <p:spPr>
            <a:xfrm>
              <a:off x="0" y="0"/>
              <a:ext cx="1537457" cy="495026"/>
            </a:xfrm>
            <a:custGeom>
              <a:avLst/>
              <a:gdLst/>
              <a:ahLst/>
              <a:cxnLst/>
              <a:rect l="l" t="t" r="r" b="b"/>
              <a:pathLst>
                <a:path w="1537457" h="495026">
                  <a:moveTo>
                    <a:pt x="0" y="0"/>
                  </a:moveTo>
                  <a:lnTo>
                    <a:pt x="1537457" y="0"/>
                  </a:lnTo>
                  <a:lnTo>
                    <a:pt x="1537457" y="495026"/>
                  </a:lnTo>
                  <a:lnTo>
                    <a:pt x="0" y="495026"/>
                  </a:lnTo>
                  <a:close/>
                </a:path>
              </a:pathLst>
            </a:custGeom>
            <a:solidFill>
              <a:srgbClr val="2D2D2D"/>
            </a:solidFill>
          </p:spPr>
        </p:sp>
      </p:grpSp>
      <p:sp>
        <p:nvSpPr>
          <p:cNvPr id="5" name="TextBox 5"/>
          <p:cNvSpPr txBox="1"/>
          <p:nvPr/>
        </p:nvSpPr>
        <p:spPr>
          <a:xfrm>
            <a:off x="1028700" y="589598"/>
            <a:ext cx="2724274" cy="556895"/>
          </a:xfrm>
          <a:prstGeom prst="rect">
            <a:avLst/>
          </a:prstGeom>
        </p:spPr>
        <p:txBody>
          <a:bodyPr lIns="0" tIns="0" rIns="0" bIns="0" rtlCol="0" anchor="t">
            <a:spAutoFit/>
          </a:bodyPr>
          <a:lstStyle/>
          <a:p>
            <a:pPr algn="l">
              <a:lnSpc>
                <a:spcPts val="4480"/>
              </a:lnSpc>
            </a:pPr>
            <a:r>
              <a:rPr lang="en-US" sz="3200">
                <a:solidFill>
                  <a:srgbClr val="F9F5F0"/>
                </a:solidFill>
                <a:latin typeface="Bantayog"/>
                <a:ea typeface="Bantayog"/>
                <a:cs typeface="Bantayog"/>
                <a:sym typeface="Bantayog"/>
              </a:rPr>
              <a:t>3D2N - Seoul</a:t>
            </a:r>
          </a:p>
        </p:txBody>
      </p:sp>
      <p:sp>
        <p:nvSpPr>
          <p:cNvPr id="6" name="TextBox 6"/>
          <p:cNvSpPr txBox="1"/>
          <p:nvPr/>
        </p:nvSpPr>
        <p:spPr>
          <a:xfrm>
            <a:off x="12902480" y="9349246"/>
            <a:ext cx="4356820" cy="500380"/>
          </a:xfrm>
          <a:prstGeom prst="rect">
            <a:avLst/>
          </a:prstGeom>
        </p:spPr>
        <p:txBody>
          <a:bodyPr lIns="0" tIns="0" rIns="0" bIns="0" rtlCol="0" anchor="t">
            <a:spAutoFit/>
          </a:bodyPr>
          <a:lstStyle/>
          <a:p>
            <a:pPr algn="r">
              <a:lnSpc>
                <a:spcPts val="3919"/>
              </a:lnSpc>
            </a:pPr>
            <a:r>
              <a:rPr lang="en-US" sz="2799">
                <a:solidFill>
                  <a:srgbClr val="F9F5F0"/>
                </a:solidFill>
                <a:latin typeface="Bantayog Light"/>
                <a:ea typeface="Bantayog Light"/>
                <a:cs typeface="Bantayog Light"/>
                <a:sym typeface="Bantayog Light"/>
              </a:rPr>
              <a:t>3</a:t>
            </a:r>
          </a:p>
        </p:txBody>
      </p:sp>
      <p:sp>
        <p:nvSpPr>
          <p:cNvPr id="7" name="TextBox 7"/>
          <p:cNvSpPr txBox="1"/>
          <p:nvPr/>
        </p:nvSpPr>
        <p:spPr>
          <a:xfrm>
            <a:off x="1028700" y="1083244"/>
            <a:ext cx="3824439" cy="415290"/>
          </a:xfrm>
          <a:prstGeom prst="rect">
            <a:avLst/>
          </a:prstGeom>
        </p:spPr>
        <p:txBody>
          <a:bodyPr lIns="0" tIns="0" rIns="0" bIns="0" rtlCol="0" anchor="t">
            <a:spAutoFit/>
          </a:bodyPr>
          <a:lstStyle/>
          <a:p>
            <a:pPr algn="l">
              <a:lnSpc>
                <a:spcPts val="3359"/>
              </a:lnSpc>
            </a:pPr>
            <a:r>
              <a:rPr lang="en-US" sz="2400">
                <a:solidFill>
                  <a:srgbClr val="F9F5F0"/>
                </a:solidFill>
                <a:latin typeface="Bantayog Light"/>
                <a:ea typeface="Bantayog Light"/>
                <a:cs typeface="Bantayog Light"/>
                <a:sym typeface="Bantayog Light"/>
              </a:rPr>
              <a:t>Flight Information</a:t>
            </a:r>
          </a:p>
        </p:txBody>
      </p:sp>
      <p:sp>
        <p:nvSpPr>
          <p:cNvPr id="8" name="TextBox 8"/>
          <p:cNvSpPr txBox="1"/>
          <p:nvPr/>
        </p:nvSpPr>
        <p:spPr>
          <a:xfrm>
            <a:off x="1859315" y="3907331"/>
            <a:ext cx="2287132" cy="655954"/>
          </a:xfrm>
          <a:prstGeom prst="rect">
            <a:avLst/>
          </a:prstGeom>
        </p:spPr>
        <p:txBody>
          <a:bodyPr lIns="0" tIns="0" rIns="0" bIns="0" rtlCol="0" anchor="t">
            <a:spAutoFit/>
          </a:bodyPr>
          <a:lstStyle/>
          <a:p>
            <a:pPr algn="ctr">
              <a:lnSpc>
                <a:spcPts val="5320"/>
              </a:lnSpc>
            </a:pPr>
            <a:r>
              <a:rPr lang="en-US" sz="3800">
                <a:solidFill>
                  <a:srgbClr val="2D2D2D"/>
                </a:solidFill>
                <a:latin typeface="Bantayog Light"/>
                <a:ea typeface="Bantayog Light"/>
                <a:cs typeface="Bantayog Light"/>
                <a:sym typeface="Bantayog Light"/>
              </a:rPr>
              <a:t>08:10</a:t>
            </a:r>
          </a:p>
        </p:txBody>
      </p:sp>
      <p:sp>
        <p:nvSpPr>
          <p:cNvPr id="9" name="TextBox 9"/>
          <p:cNvSpPr txBox="1"/>
          <p:nvPr/>
        </p:nvSpPr>
        <p:spPr>
          <a:xfrm>
            <a:off x="5343650" y="3907331"/>
            <a:ext cx="2287132" cy="655954"/>
          </a:xfrm>
          <a:prstGeom prst="rect">
            <a:avLst/>
          </a:prstGeom>
        </p:spPr>
        <p:txBody>
          <a:bodyPr lIns="0" tIns="0" rIns="0" bIns="0" rtlCol="0" anchor="t">
            <a:spAutoFit/>
          </a:bodyPr>
          <a:lstStyle/>
          <a:p>
            <a:pPr algn="ctr">
              <a:lnSpc>
                <a:spcPts val="5320"/>
              </a:lnSpc>
            </a:pPr>
            <a:r>
              <a:rPr lang="en-US" sz="3800">
                <a:solidFill>
                  <a:srgbClr val="2D2D2D"/>
                </a:solidFill>
                <a:latin typeface="Bantayog Light"/>
                <a:ea typeface="Bantayog Light"/>
                <a:cs typeface="Bantayog Light"/>
                <a:sym typeface="Bantayog Light"/>
              </a:rPr>
              <a:t>15:45</a:t>
            </a:r>
          </a:p>
        </p:txBody>
      </p:sp>
      <p:sp>
        <p:nvSpPr>
          <p:cNvPr id="10" name="TextBox 10"/>
          <p:cNvSpPr txBox="1"/>
          <p:nvPr/>
        </p:nvSpPr>
        <p:spPr>
          <a:xfrm>
            <a:off x="1859315" y="3096436"/>
            <a:ext cx="22871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SIN</a:t>
            </a:r>
          </a:p>
        </p:txBody>
      </p:sp>
      <p:sp>
        <p:nvSpPr>
          <p:cNvPr id="11" name="TextBox 11"/>
          <p:cNvSpPr txBox="1"/>
          <p:nvPr/>
        </p:nvSpPr>
        <p:spPr>
          <a:xfrm>
            <a:off x="5343650" y="3096436"/>
            <a:ext cx="22871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ICN</a:t>
            </a:r>
          </a:p>
        </p:txBody>
      </p:sp>
      <p:sp>
        <p:nvSpPr>
          <p:cNvPr id="12" name="TextBox 12"/>
          <p:cNvSpPr txBox="1"/>
          <p:nvPr/>
        </p:nvSpPr>
        <p:spPr>
          <a:xfrm>
            <a:off x="4287504" y="3096436"/>
            <a:ext cx="8898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a:t>
            </a:r>
          </a:p>
        </p:txBody>
      </p:sp>
      <p:sp>
        <p:nvSpPr>
          <p:cNvPr id="13" name="TextBox 13"/>
          <p:cNvSpPr txBox="1"/>
          <p:nvPr/>
        </p:nvSpPr>
        <p:spPr>
          <a:xfrm>
            <a:off x="1859315" y="6308082"/>
            <a:ext cx="2287132" cy="655954"/>
          </a:xfrm>
          <a:prstGeom prst="rect">
            <a:avLst/>
          </a:prstGeom>
        </p:spPr>
        <p:txBody>
          <a:bodyPr lIns="0" tIns="0" rIns="0" bIns="0" rtlCol="0" anchor="t">
            <a:spAutoFit/>
          </a:bodyPr>
          <a:lstStyle/>
          <a:p>
            <a:pPr algn="ctr">
              <a:lnSpc>
                <a:spcPts val="5320"/>
              </a:lnSpc>
            </a:pPr>
            <a:r>
              <a:rPr lang="en-US" sz="3800">
                <a:solidFill>
                  <a:srgbClr val="2D2D2D"/>
                </a:solidFill>
                <a:latin typeface="Bantayog Light"/>
                <a:ea typeface="Bantayog Light"/>
                <a:cs typeface="Bantayog Light"/>
                <a:sym typeface="Bantayog Light"/>
              </a:rPr>
              <a:t>16:55</a:t>
            </a:r>
          </a:p>
        </p:txBody>
      </p:sp>
      <p:sp>
        <p:nvSpPr>
          <p:cNvPr id="14" name="TextBox 14"/>
          <p:cNvSpPr txBox="1"/>
          <p:nvPr/>
        </p:nvSpPr>
        <p:spPr>
          <a:xfrm>
            <a:off x="5343650" y="6308082"/>
            <a:ext cx="2287132" cy="655954"/>
          </a:xfrm>
          <a:prstGeom prst="rect">
            <a:avLst/>
          </a:prstGeom>
        </p:spPr>
        <p:txBody>
          <a:bodyPr lIns="0" tIns="0" rIns="0" bIns="0" rtlCol="0" anchor="t">
            <a:spAutoFit/>
          </a:bodyPr>
          <a:lstStyle/>
          <a:p>
            <a:pPr algn="ctr">
              <a:lnSpc>
                <a:spcPts val="5320"/>
              </a:lnSpc>
            </a:pPr>
            <a:r>
              <a:rPr lang="en-US" sz="3800">
                <a:solidFill>
                  <a:srgbClr val="2D2D2D"/>
                </a:solidFill>
                <a:latin typeface="Bantayog Light"/>
                <a:ea typeface="Bantayog Light"/>
                <a:cs typeface="Bantayog Light"/>
                <a:sym typeface="Bantayog Light"/>
              </a:rPr>
              <a:t>22:10</a:t>
            </a:r>
          </a:p>
        </p:txBody>
      </p:sp>
      <p:sp>
        <p:nvSpPr>
          <p:cNvPr id="15" name="TextBox 15"/>
          <p:cNvSpPr txBox="1"/>
          <p:nvPr/>
        </p:nvSpPr>
        <p:spPr>
          <a:xfrm>
            <a:off x="1859315" y="5497187"/>
            <a:ext cx="22871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ICN</a:t>
            </a:r>
          </a:p>
        </p:txBody>
      </p:sp>
      <p:sp>
        <p:nvSpPr>
          <p:cNvPr id="16" name="TextBox 16"/>
          <p:cNvSpPr txBox="1"/>
          <p:nvPr/>
        </p:nvSpPr>
        <p:spPr>
          <a:xfrm>
            <a:off x="5343650" y="5497187"/>
            <a:ext cx="22871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SIN</a:t>
            </a:r>
          </a:p>
        </p:txBody>
      </p:sp>
      <p:sp>
        <p:nvSpPr>
          <p:cNvPr id="17" name="TextBox 17"/>
          <p:cNvSpPr txBox="1"/>
          <p:nvPr/>
        </p:nvSpPr>
        <p:spPr>
          <a:xfrm>
            <a:off x="4287504" y="5497187"/>
            <a:ext cx="889832" cy="896620"/>
          </a:xfrm>
          <a:prstGeom prst="rect">
            <a:avLst/>
          </a:prstGeom>
        </p:spPr>
        <p:txBody>
          <a:bodyPr lIns="0" tIns="0" rIns="0" bIns="0" rtlCol="0" anchor="t">
            <a:spAutoFit/>
          </a:bodyPr>
          <a:lstStyle/>
          <a:p>
            <a:pPr algn="ctr">
              <a:lnSpc>
                <a:spcPts val="7279"/>
              </a:lnSpc>
            </a:pPr>
            <a:r>
              <a:rPr lang="en-US" sz="5199">
                <a:solidFill>
                  <a:srgbClr val="2D2D2D"/>
                </a:solidFill>
                <a:latin typeface="Bantayog"/>
                <a:ea typeface="Bantayog"/>
                <a:cs typeface="Bantayog"/>
                <a:sym typeface="Bantayog"/>
              </a:rPr>
              <a:t>-</a:t>
            </a:r>
          </a:p>
        </p:txBody>
      </p:sp>
      <p:sp>
        <p:nvSpPr>
          <p:cNvPr id="18" name="TextBox 18"/>
          <p:cNvSpPr txBox="1"/>
          <p:nvPr/>
        </p:nvSpPr>
        <p:spPr>
          <a:xfrm>
            <a:off x="1038473" y="2652571"/>
            <a:ext cx="4960201" cy="424815"/>
          </a:xfrm>
          <a:prstGeom prst="rect">
            <a:avLst/>
          </a:prstGeom>
        </p:spPr>
        <p:txBody>
          <a:bodyPr lIns="0" tIns="0" rIns="0" bIns="0" rtlCol="0" anchor="t">
            <a:spAutoFit/>
          </a:bodyPr>
          <a:lstStyle/>
          <a:p>
            <a:pPr algn="l">
              <a:lnSpc>
                <a:spcPts val="3359"/>
              </a:lnSpc>
            </a:pPr>
            <a:r>
              <a:rPr lang="en-US" sz="2400" b="1">
                <a:solidFill>
                  <a:srgbClr val="2D2D2D"/>
                </a:solidFill>
                <a:latin typeface="Poppins Medium"/>
                <a:ea typeface="Poppins Medium"/>
                <a:cs typeface="Poppins Medium"/>
                <a:sym typeface="Poppins Medium"/>
              </a:rPr>
              <a:t>Fill in date &amp; flight number</a:t>
            </a:r>
          </a:p>
        </p:txBody>
      </p:sp>
      <p:sp>
        <p:nvSpPr>
          <p:cNvPr id="19" name="TextBox 19"/>
          <p:cNvSpPr txBox="1"/>
          <p:nvPr/>
        </p:nvSpPr>
        <p:spPr>
          <a:xfrm>
            <a:off x="1028700" y="5053322"/>
            <a:ext cx="4969974" cy="424815"/>
          </a:xfrm>
          <a:prstGeom prst="rect">
            <a:avLst/>
          </a:prstGeom>
        </p:spPr>
        <p:txBody>
          <a:bodyPr lIns="0" tIns="0" rIns="0" bIns="0" rtlCol="0" anchor="t">
            <a:spAutoFit/>
          </a:bodyPr>
          <a:lstStyle/>
          <a:p>
            <a:pPr algn="l">
              <a:lnSpc>
                <a:spcPts val="3359"/>
              </a:lnSpc>
            </a:pPr>
            <a:r>
              <a:rPr lang="en-US" sz="2400" b="1">
                <a:solidFill>
                  <a:srgbClr val="2D2D2D"/>
                </a:solidFill>
                <a:latin typeface="Poppins Medium"/>
                <a:ea typeface="Poppins Medium"/>
                <a:cs typeface="Poppins Medium"/>
                <a:sym typeface="Poppins Medium"/>
              </a:rPr>
              <a:t>Fill in date &amp; flight number</a:t>
            </a:r>
          </a:p>
        </p:txBody>
      </p:sp>
      <p:sp>
        <p:nvSpPr>
          <p:cNvPr id="20" name="TextBox 20"/>
          <p:cNvSpPr txBox="1"/>
          <p:nvPr/>
        </p:nvSpPr>
        <p:spPr>
          <a:xfrm>
            <a:off x="1028700" y="8209340"/>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Round-way price</a:t>
            </a:r>
          </a:p>
        </p:txBody>
      </p:sp>
      <p:sp>
        <p:nvSpPr>
          <p:cNvPr id="21" name="TextBox 21"/>
          <p:cNvSpPr txBox="1"/>
          <p:nvPr/>
        </p:nvSpPr>
        <p:spPr>
          <a:xfrm>
            <a:off x="1028700" y="8833485"/>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Luggage</a:t>
            </a:r>
          </a:p>
        </p:txBody>
      </p:sp>
      <p:sp>
        <p:nvSpPr>
          <p:cNvPr id="22" name="TextBox 22"/>
          <p:cNvSpPr txBox="1"/>
          <p:nvPr/>
        </p:nvSpPr>
        <p:spPr>
          <a:xfrm>
            <a:off x="4725503" y="8209340"/>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USD 1,400/person</a:t>
            </a:r>
          </a:p>
        </p:txBody>
      </p:sp>
      <p:sp>
        <p:nvSpPr>
          <p:cNvPr id="23" name="TextBox 23"/>
          <p:cNvSpPr txBox="1"/>
          <p:nvPr/>
        </p:nvSpPr>
        <p:spPr>
          <a:xfrm>
            <a:off x="4725503" y="8833485"/>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30 kg/person</a:t>
            </a:r>
          </a:p>
        </p:txBody>
      </p:sp>
      <p:sp>
        <p:nvSpPr>
          <p:cNvPr id="24" name="TextBox 24"/>
          <p:cNvSpPr txBox="1"/>
          <p:nvPr/>
        </p:nvSpPr>
        <p:spPr>
          <a:xfrm>
            <a:off x="1038473" y="7585195"/>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Meals</a:t>
            </a:r>
          </a:p>
        </p:txBody>
      </p:sp>
      <p:sp>
        <p:nvSpPr>
          <p:cNvPr id="25" name="TextBox 25"/>
          <p:cNvSpPr txBox="1"/>
          <p:nvPr/>
        </p:nvSpPr>
        <p:spPr>
          <a:xfrm>
            <a:off x="4725503" y="7585195"/>
            <a:ext cx="3249031" cy="424815"/>
          </a:xfrm>
          <a:prstGeom prst="rect">
            <a:avLst/>
          </a:prstGeom>
        </p:spPr>
        <p:txBody>
          <a:bodyPr lIns="0" tIns="0" rIns="0" bIns="0" rtlCol="0" anchor="t">
            <a:spAutoFit/>
          </a:bodyPr>
          <a:lstStyle/>
          <a:p>
            <a:pPr algn="l">
              <a:lnSpc>
                <a:spcPts val="3359"/>
              </a:lnSpc>
            </a:pPr>
            <a:r>
              <a:rPr lang="en-US" sz="2400">
                <a:solidFill>
                  <a:srgbClr val="2D2D2D"/>
                </a:solidFill>
                <a:latin typeface="Poppins"/>
                <a:ea typeface="Poppins"/>
                <a:cs typeface="Poppins"/>
                <a:sym typeface="Poppins"/>
              </a:rPr>
              <a:t>Free</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674</Words>
  <Application>Microsoft Office PowerPoint</Application>
  <PresentationFormat>Custom</PresentationFormat>
  <Paragraphs>113</Paragraphs>
  <Slides>13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Poppins Medium</vt:lpstr>
      <vt:lpstr>Intro</vt:lpstr>
      <vt:lpstr>Amsterdam Three Italics</vt:lpstr>
      <vt:lpstr>Bantayog Light</vt:lpstr>
      <vt:lpstr>Poppins Bold</vt:lpstr>
      <vt:lpstr>Arial</vt:lpstr>
      <vt:lpstr>Amsterdam Three</vt:lpstr>
      <vt:lpstr>Times New Roman</vt:lpstr>
      <vt:lpstr>Poppins</vt:lpstr>
      <vt:lpstr>Times New Roman Bold</vt:lpstr>
      <vt:lpstr>Kumar One Outline</vt:lpstr>
      <vt:lpstr>Bantayog</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Wonderwise</dc:title>
  <dc:creator>Lakshay Goel</dc:creator>
  <cp:lastModifiedBy>Lakshay Goel</cp:lastModifiedBy>
  <cp:revision>4</cp:revision>
  <dcterms:created xsi:type="dcterms:W3CDTF">2006-08-16T00:00:00Z</dcterms:created>
  <dcterms:modified xsi:type="dcterms:W3CDTF">2024-09-26T06:21:41Z</dcterms:modified>
  <dc:identifier>DAGR1S9tWXo</dc:identifier>
</cp:coreProperties>
</file>